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Tahoma" panose="020B0604030504040204" pitchFamily="3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je6tqJOUwwmtxHtfnIwhdK8esjB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7"/>
          <p:cNvSpPr>
            <a:spLocks noGrp="1"/>
          </p:cNvSpPr>
          <p:nvPr>
            <p:ph type="pic" idx="2"/>
          </p:nvPr>
        </p:nvSpPr>
        <p:spPr>
          <a:xfrm>
            <a:off x="1792288" y="612775"/>
            <a:ext cx="5486400" cy="4114800"/>
          </a:xfrm>
          <a:prstGeom prst="rect">
            <a:avLst/>
          </a:prstGeom>
          <a:noFill/>
          <a:ln>
            <a:noFill/>
          </a:ln>
        </p:spPr>
      </p:sp>
      <p:sp>
        <p:nvSpPr>
          <p:cNvPr id="64" name="Google Shape;64;p3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BA6"/>
        </a:solidFill>
        <a:effectLst/>
      </p:bgPr>
    </p:bg>
    <p:spTree>
      <p:nvGrpSpPr>
        <p:cNvPr id="1" name="Shape 83"/>
        <p:cNvGrpSpPr/>
        <p:nvPr/>
      </p:nvGrpSpPr>
      <p:grpSpPr>
        <a:xfrm>
          <a:off x="0" y="0"/>
          <a:ext cx="0" cy="0"/>
          <a:chOff x="0" y="0"/>
          <a:chExt cx="0" cy="0"/>
        </a:xfrm>
      </p:grpSpPr>
      <p:sp>
        <p:nvSpPr>
          <p:cNvPr id="84" name="Google Shape;84;p1"/>
          <p:cNvSpPr/>
          <p:nvPr/>
        </p:nvSpPr>
        <p:spPr>
          <a:xfrm>
            <a:off x="11303941" y="25493"/>
            <a:ext cx="6984059" cy="10287000"/>
          </a:xfrm>
          <a:custGeom>
            <a:avLst/>
            <a:gdLst/>
            <a:ahLst/>
            <a:cxnLst/>
            <a:rect l="l" t="t" r="r" b="b"/>
            <a:pathLst>
              <a:path w="6984059" h="10287000" extrusionOk="0">
                <a:moveTo>
                  <a:pt x="0" y="0"/>
                </a:moveTo>
                <a:lnTo>
                  <a:pt x="6984059" y="0"/>
                </a:lnTo>
                <a:lnTo>
                  <a:pt x="6984059" y="10287000"/>
                </a:lnTo>
                <a:lnTo>
                  <a:pt x="0" y="10287000"/>
                </a:lnTo>
                <a:lnTo>
                  <a:pt x="0" y="0"/>
                </a:lnTo>
                <a:close/>
              </a:path>
            </a:pathLst>
          </a:custGeom>
          <a:blipFill rotWithShape="1">
            <a:blip r:embed="rId3">
              <a:alphaModFix/>
            </a:blip>
            <a:stretch>
              <a:fillRect l="-95770" t="-4031" r="-43727" b="-440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
          <p:cNvSpPr txBox="1"/>
          <p:nvPr/>
        </p:nvSpPr>
        <p:spPr>
          <a:xfrm>
            <a:off x="493373" y="3734040"/>
            <a:ext cx="10365000" cy="1750200"/>
          </a:xfrm>
          <a:prstGeom prst="rect">
            <a:avLst/>
          </a:prstGeom>
          <a:noFill/>
          <a:ln>
            <a:noFill/>
          </a:ln>
        </p:spPr>
        <p:txBody>
          <a:bodyPr spcFirstLastPara="1" wrap="square" lIns="0" tIns="0" rIns="0" bIns="0" anchor="t" anchorCtr="0">
            <a:spAutoFit/>
          </a:bodyPr>
          <a:lstStyle/>
          <a:p>
            <a:pPr marL="0" marR="0" lvl="0" indent="0" algn="ctr" rtl="0">
              <a:lnSpc>
                <a:spcPct val="132013"/>
              </a:lnSpc>
              <a:spcBef>
                <a:spcPts val="0"/>
              </a:spcBef>
              <a:spcAft>
                <a:spcPts val="0"/>
              </a:spcAft>
              <a:buNone/>
            </a:pPr>
            <a:r>
              <a:rPr lang="en-US" sz="4901" b="1">
                <a:solidFill>
                  <a:srgbClr val="000000"/>
                </a:solidFill>
                <a:latin typeface="Montserrat"/>
                <a:ea typeface="Montserrat"/>
                <a:cs typeface="Montserrat"/>
                <a:sym typeface="Montserrat"/>
              </a:rPr>
              <a:t>XÂY DỰNG KHO DỮ LIỆU PHÂN TÍCH GIÁ NHÀ Ở BẮC KINH</a:t>
            </a:r>
            <a:endParaRPr/>
          </a:p>
        </p:txBody>
      </p:sp>
      <p:grpSp>
        <p:nvGrpSpPr>
          <p:cNvPr id="86" name="Google Shape;86;p1"/>
          <p:cNvGrpSpPr/>
          <p:nvPr/>
        </p:nvGrpSpPr>
        <p:grpSpPr>
          <a:xfrm>
            <a:off x="493373" y="570071"/>
            <a:ext cx="9241151" cy="449104"/>
            <a:chOff x="0" y="-47625"/>
            <a:chExt cx="12321534" cy="598805"/>
          </a:xfrm>
        </p:grpSpPr>
        <p:sp>
          <p:nvSpPr>
            <p:cNvPr id="87" name="Google Shape;87;p1"/>
            <p:cNvSpPr txBox="1"/>
            <p:nvPr/>
          </p:nvSpPr>
          <p:spPr>
            <a:xfrm>
              <a:off x="0" y="-47625"/>
              <a:ext cx="5759790" cy="4718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000000"/>
                  </a:solidFill>
                  <a:latin typeface="Arial"/>
                  <a:ea typeface="Arial"/>
                  <a:cs typeface="Arial"/>
                  <a:sym typeface="Arial"/>
                </a:rPr>
                <a:t>EAGLEWOOD REALTY</a:t>
              </a:r>
              <a:endParaRPr/>
            </a:p>
          </p:txBody>
        </p:sp>
        <p:cxnSp>
          <p:nvCxnSpPr>
            <p:cNvPr id="88" name="Google Shape;88;p1"/>
            <p:cNvCxnSpPr/>
            <p:nvPr/>
          </p:nvCxnSpPr>
          <p:spPr>
            <a:xfrm>
              <a:off x="0" y="551180"/>
              <a:ext cx="12321534" cy="0"/>
            </a:xfrm>
            <a:prstGeom prst="straightConnector1">
              <a:avLst/>
            </a:prstGeom>
            <a:noFill/>
            <a:ln w="12700" cap="rnd" cmpd="sng">
              <a:solidFill>
                <a:srgbClr val="000000"/>
              </a:solidFill>
              <a:prstDash val="solid"/>
              <a:round/>
              <a:headEnd type="none" w="sm" len="sm"/>
              <a:tailEnd type="none" w="sm" len="sm"/>
            </a:ln>
          </p:spPr>
        </p:cxnSp>
      </p:grpSp>
      <p:sp>
        <p:nvSpPr>
          <p:cNvPr id="89" name="Google Shape;89;p1"/>
          <p:cNvSpPr txBox="1"/>
          <p:nvPr/>
        </p:nvSpPr>
        <p:spPr>
          <a:xfrm>
            <a:off x="758539" y="7430529"/>
            <a:ext cx="5028179" cy="9334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a:solidFill>
                  <a:srgbClr val="000000"/>
                </a:solidFill>
                <a:latin typeface="Tahoma"/>
                <a:ea typeface="Tahoma"/>
                <a:cs typeface="Tahoma"/>
                <a:sym typeface="Tahoma"/>
              </a:rPr>
              <a:t>Chế Duy Khang - 21522187</a:t>
            </a:r>
            <a:endParaRPr/>
          </a:p>
          <a:p>
            <a:pPr marL="0" marR="0" lvl="0" indent="0" algn="l" rtl="0">
              <a:lnSpc>
                <a:spcPct val="120000"/>
              </a:lnSpc>
              <a:spcBef>
                <a:spcPts val="0"/>
              </a:spcBef>
              <a:spcAft>
                <a:spcPts val="0"/>
              </a:spcAft>
              <a:buNone/>
            </a:pPr>
            <a:r>
              <a:rPr lang="en-US" sz="3000">
                <a:solidFill>
                  <a:srgbClr val="000000"/>
                </a:solidFill>
                <a:latin typeface="Tahoma"/>
                <a:ea typeface="Tahoma"/>
                <a:cs typeface="Tahoma"/>
                <a:sym typeface="Tahoma"/>
              </a:rPr>
              <a:t>Trịnh Đức - 21521969 </a:t>
            </a:r>
            <a:endParaRPr/>
          </a:p>
        </p:txBody>
      </p:sp>
      <p:sp>
        <p:nvSpPr>
          <p:cNvPr id="90" name="Google Shape;90;p1"/>
          <p:cNvSpPr txBox="1"/>
          <p:nvPr/>
        </p:nvSpPr>
        <p:spPr>
          <a:xfrm>
            <a:off x="758539" y="8575944"/>
            <a:ext cx="5202538" cy="4762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a:solidFill>
                  <a:srgbClr val="000000"/>
                </a:solidFill>
                <a:latin typeface="Tahoma"/>
                <a:ea typeface="Tahoma"/>
                <a:cs typeface="Tahoma"/>
                <a:sym typeface="Tahoma"/>
              </a:rPr>
              <a:t>GVHD: Đỗ Thị Minh Phụng</a:t>
            </a:r>
            <a:endParaRPr sz="3000">
              <a:solidFill>
                <a:srgbClr val="000000"/>
              </a:solidFill>
              <a:latin typeface="Tahoma"/>
              <a:ea typeface="Tahoma"/>
              <a:cs typeface="Tahoma"/>
              <a:sym typeface="Tahoma"/>
            </a:endParaRPr>
          </a:p>
        </p:txBody>
      </p:sp>
      <p:sp>
        <p:nvSpPr>
          <p:cNvPr id="91" name="Google Shape;91;p1"/>
          <p:cNvSpPr txBox="1"/>
          <p:nvPr/>
        </p:nvSpPr>
        <p:spPr>
          <a:xfrm>
            <a:off x="2438400" y="2681506"/>
            <a:ext cx="6295157" cy="7053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466" b="1">
                <a:solidFill>
                  <a:srgbClr val="FFFFFF"/>
                </a:solidFill>
                <a:latin typeface="Montserrat"/>
                <a:ea typeface="Montserrat"/>
                <a:cs typeface="Montserrat"/>
                <a:sym typeface="Montserrat"/>
              </a:rPr>
              <a:t>Báo cáo đồ án</a:t>
            </a:r>
            <a:endParaRPr sz="5466" b="1">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239"/>
        <p:cNvGrpSpPr/>
        <p:nvPr/>
      </p:nvGrpSpPr>
      <p:grpSpPr>
        <a:xfrm>
          <a:off x="0" y="0"/>
          <a:ext cx="0" cy="0"/>
          <a:chOff x="0" y="0"/>
          <a:chExt cx="0" cy="0"/>
        </a:xfrm>
      </p:grpSpPr>
      <p:sp>
        <p:nvSpPr>
          <p:cNvPr id="240" name="Google Shape;240;p10"/>
          <p:cNvSpPr/>
          <p:nvPr/>
        </p:nvSpPr>
        <p:spPr>
          <a:xfrm>
            <a:off x="2032494" y="2747653"/>
            <a:ext cx="13819914" cy="7274406"/>
          </a:xfrm>
          <a:custGeom>
            <a:avLst/>
            <a:gdLst/>
            <a:ahLst/>
            <a:cxnLst/>
            <a:rect l="l" t="t" r="r" b="b"/>
            <a:pathLst>
              <a:path w="13819914" h="7274406" extrusionOk="0">
                <a:moveTo>
                  <a:pt x="0" y="0"/>
                </a:moveTo>
                <a:lnTo>
                  <a:pt x="13819914" y="0"/>
                </a:lnTo>
                <a:lnTo>
                  <a:pt x="13819914" y="7274406"/>
                </a:lnTo>
                <a:lnTo>
                  <a:pt x="0" y="727440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10"/>
          <p:cNvSpPr txBox="1"/>
          <p:nvPr/>
        </p:nvSpPr>
        <p:spPr>
          <a:xfrm>
            <a:off x="789042" y="657225"/>
            <a:ext cx="15063366" cy="90287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dirty="0">
                <a:solidFill>
                  <a:schemeClr val="accent4">
                    <a:lumMod val="75000"/>
                  </a:schemeClr>
                </a:solidFill>
                <a:latin typeface="Tahoma"/>
                <a:ea typeface="Tahoma"/>
                <a:cs typeface="Tahoma"/>
                <a:sym typeface="Tahoma"/>
              </a:rPr>
              <a:t>TÍCH HỢP DỮ LIỆU VÀO KHO (SSIS)</a:t>
            </a:r>
            <a:endParaRPr dirty="0">
              <a:solidFill>
                <a:schemeClr val="accent4">
                  <a:lumMod val="75000"/>
                </a:schemeClr>
              </a:solidFill>
            </a:endParaRPr>
          </a:p>
        </p:txBody>
      </p:sp>
      <p:sp>
        <p:nvSpPr>
          <p:cNvPr id="242" name="Google Shape;242;p10"/>
          <p:cNvSpPr txBox="1"/>
          <p:nvPr/>
        </p:nvSpPr>
        <p:spPr>
          <a:xfrm>
            <a:off x="6713240" y="1959281"/>
            <a:ext cx="4044357" cy="581025"/>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789">
                <a:solidFill>
                  <a:srgbClr val="000000"/>
                </a:solidFill>
                <a:latin typeface="Tahoma"/>
                <a:ea typeface="Tahoma"/>
                <a:cs typeface="Tahoma"/>
                <a:sym typeface="Tahoma"/>
              </a:rPr>
              <a:t>Khi deploy dự án</a:t>
            </a:r>
            <a:endParaRPr sz="3789">
              <a:solidFill>
                <a:srgbClr val="000000"/>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46"/>
        <p:cNvGrpSpPr/>
        <p:nvPr/>
      </p:nvGrpSpPr>
      <p:grpSpPr>
        <a:xfrm>
          <a:off x="0" y="0"/>
          <a:ext cx="0" cy="0"/>
          <a:chOff x="0" y="0"/>
          <a:chExt cx="0" cy="0"/>
        </a:xfrm>
      </p:grpSpPr>
      <p:sp>
        <p:nvSpPr>
          <p:cNvPr id="247" name="Google Shape;247;p11"/>
          <p:cNvSpPr txBox="1"/>
          <p:nvPr/>
        </p:nvSpPr>
        <p:spPr>
          <a:xfrm>
            <a:off x="8422630" y="1321282"/>
            <a:ext cx="504243" cy="449834"/>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Arial"/>
                <a:ea typeface="Arial"/>
                <a:cs typeface="Arial"/>
                <a:sym typeface="Arial"/>
              </a:rPr>
              <a:t>01</a:t>
            </a:r>
            <a:endParaRPr/>
          </a:p>
        </p:txBody>
      </p:sp>
      <p:sp>
        <p:nvSpPr>
          <p:cNvPr id="248" name="Google Shape;248;p11"/>
          <p:cNvSpPr txBox="1"/>
          <p:nvPr/>
        </p:nvSpPr>
        <p:spPr>
          <a:xfrm>
            <a:off x="684316" y="359257"/>
            <a:ext cx="15063366" cy="69621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dirty="0">
                <a:solidFill>
                  <a:srgbClr val="5271FF"/>
                </a:solidFill>
                <a:latin typeface="Tahoma"/>
                <a:ea typeface="Tahoma"/>
                <a:cs typeface="Tahoma"/>
                <a:sym typeface="Tahoma"/>
              </a:rPr>
              <a:t>PHÂN TÍCH DỮ LIỆU TRONG KHO (SSAS)</a:t>
            </a:r>
            <a:endParaRPr dirty="0"/>
          </a:p>
        </p:txBody>
      </p:sp>
      <p:sp>
        <p:nvSpPr>
          <p:cNvPr id="249" name="Google Shape;249;p11"/>
          <p:cNvSpPr txBox="1"/>
          <p:nvPr/>
        </p:nvSpPr>
        <p:spPr>
          <a:xfrm>
            <a:off x="2349174" y="1327463"/>
            <a:ext cx="13589651" cy="849463"/>
          </a:xfrm>
          <a:prstGeom prst="rect">
            <a:avLst/>
          </a:prstGeom>
          <a:noFill/>
          <a:ln>
            <a:noFill/>
          </a:ln>
        </p:spPr>
        <p:txBody>
          <a:bodyPr spcFirstLastPara="1" wrap="square" lIns="0" tIns="0" rIns="0" bIns="0" anchor="t" anchorCtr="0">
            <a:spAutoFit/>
          </a:bodyPr>
          <a:lstStyle/>
          <a:p>
            <a:pPr marL="228600" marR="0" lvl="0" indent="0" algn="ctr" rtl="0">
              <a:lnSpc>
                <a:spcPct val="115000"/>
              </a:lnSpc>
              <a:spcBef>
                <a:spcPts val="0"/>
              </a:spcBef>
              <a:spcAft>
                <a:spcPts val="0"/>
              </a:spcAft>
              <a:buNone/>
            </a:pPr>
            <a:r>
              <a:rPr lang="en-US" sz="24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Nội</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dung </a:t>
            </a:r>
            <a:r>
              <a:rPr lang="en-US" sz="24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câu</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truy</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vấn</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10: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Thống</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kê</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theo</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năm</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quý</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tháng</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trung</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bình</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tổng</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tiền</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giao</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dịch</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của</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nhà</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có</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loại</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BUILDINGTYPE</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nhiều</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nhất</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tại</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từng</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thời</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điểm</a:t>
            </a:r>
            <a:endParaRPr sz="2400" dirty="0">
              <a:solidFill>
                <a:schemeClr val="dk1"/>
              </a:solidFill>
              <a:latin typeface="Tahoma" panose="020B0604030504040204" pitchFamily="34" charset="0"/>
              <a:ea typeface="Tahoma" panose="020B0604030504040204" pitchFamily="34" charset="0"/>
              <a:cs typeface="Tahoma" panose="020B0604030504040204" pitchFamily="34" charset="0"/>
              <a:sym typeface="Arial"/>
            </a:endParaRPr>
          </a:p>
        </p:txBody>
      </p:sp>
      <p:sp>
        <p:nvSpPr>
          <p:cNvPr id="250" name="Google Shape;250;p11"/>
          <p:cNvSpPr txBox="1"/>
          <p:nvPr/>
        </p:nvSpPr>
        <p:spPr>
          <a:xfrm>
            <a:off x="1981200" y="2355726"/>
            <a:ext cx="2293858" cy="343748"/>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199">
                <a:solidFill>
                  <a:srgbClr val="FF5757"/>
                </a:solidFill>
                <a:latin typeface="Arial"/>
                <a:ea typeface="Arial"/>
                <a:cs typeface="Arial"/>
                <a:sym typeface="Arial"/>
              </a:rPr>
              <a:t>Cube (manual)</a:t>
            </a:r>
            <a:endParaRPr/>
          </a:p>
        </p:txBody>
      </p:sp>
      <p:sp>
        <p:nvSpPr>
          <p:cNvPr id="251" name="Google Shape;251;p11"/>
          <p:cNvSpPr txBox="1"/>
          <p:nvPr/>
        </p:nvSpPr>
        <p:spPr>
          <a:xfrm>
            <a:off x="9054471" y="2654176"/>
            <a:ext cx="1547336" cy="353060"/>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199">
                <a:solidFill>
                  <a:srgbClr val="00BF63"/>
                </a:solidFill>
                <a:latin typeface="Arial"/>
                <a:ea typeface="Arial"/>
                <a:cs typeface="Arial"/>
                <a:sym typeface="Arial"/>
              </a:rPr>
              <a:t>Pivot Excel</a:t>
            </a:r>
            <a:endParaRPr/>
          </a:p>
        </p:txBody>
      </p:sp>
      <p:sp>
        <p:nvSpPr>
          <p:cNvPr id="252" name="Google Shape;252;p11"/>
          <p:cNvSpPr txBox="1"/>
          <p:nvPr/>
        </p:nvSpPr>
        <p:spPr>
          <a:xfrm>
            <a:off x="15136118" y="2378102"/>
            <a:ext cx="664964" cy="353060"/>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199">
                <a:solidFill>
                  <a:srgbClr val="5271FF"/>
                </a:solidFill>
                <a:latin typeface="Arial"/>
                <a:ea typeface="Arial"/>
                <a:cs typeface="Arial"/>
                <a:sym typeface="Arial"/>
              </a:rPr>
              <a:t>MDX</a:t>
            </a:r>
            <a:endParaRPr/>
          </a:p>
        </p:txBody>
      </p:sp>
      <p:pic>
        <p:nvPicPr>
          <p:cNvPr id="253" name="Google Shape;253;p11"/>
          <p:cNvPicPr preferRelativeResize="0"/>
          <p:nvPr/>
        </p:nvPicPr>
        <p:blipFill rotWithShape="1">
          <a:blip r:embed="rId3">
            <a:alphaModFix/>
          </a:blip>
          <a:srcRect/>
          <a:stretch/>
        </p:blipFill>
        <p:spPr>
          <a:xfrm>
            <a:off x="185575" y="3007237"/>
            <a:ext cx="6357785" cy="6251063"/>
          </a:xfrm>
          <a:prstGeom prst="rect">
            <a:avLst/>
          </a:prstGeom>
          <a:noFill/>
          <a:ln>
            <a:noFill/>
          </a:ln>
        </p:spPr>
      </p:pic>
      <p:pic>
        <p:nvPicPr>
          <p:cNvPr id="254" name="Google Shape;254;p11" descr="A screenshot of a computer&#10;&#10;Description automatically generated"/>
          <p:cNvPicPr preferRelativeResize="0"/>
          <p:nvPr/>
        </p:nvPicPr>
        <p:blipFill rotWithShape="1">
          <a:blip r:embed="rId4">
            <a:alphaModFix/>
          </a:blip>
          <a:srcRect/>
          <a:stretch/>
        </p:blipFill>
        <p:spPr>
          <a:xfrm>
            <a:off x="6870469" y="3211569"/>
            <a:ext cx="5915340" cy="6908124"/>
          </a:xfrm>
          <a:prstGeom prst="rect">
            <a:avLst/>
          </a:prstGeom>
          <a:noFill/>
          <a:ln>
            <a:noFill/>
          </a:ln>
        </p:spPr>
      </p:pic>
      <p:pic>
        <p:nvPicPr>
          <p:cNvPr id="255" name="Google Shape;255;p11" descr="A screenshot of a computer&#10;&#10;Description automatically generated"/>
          <p:cNvPicPr preferRelativeResize="0"/>
          <p:nvPr/>
        </p:nvPicPr>
        <p:blipFill rotWithShape="1">
          <a:blip r:embed="rId5">
            <a:alphaModFix/>
          </a:blip>
          <a:srcRect/>
          <a:stretch/>
        </p:blipFill>
        <p:spPr>
          <a:xfrm>
            <a:off x="13258800" y="3007236"/>
            <a:ext cx="4419600" cy="65558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59"/>
        <p:cNvGrpSpPr/>
        <p:nvPr/>
      </p:nvGrpSpPr>
      <p:grpSpPr>
        <a:xfrm>
          <a:off x="0" y="0"/>
          <a:ext cx="0" cy="0"/>
          <a:chOff x="0" y="0"/>
          <a:chExt cx="0" cy="0"/>
        </a:xfrm>
      </p:grpSpPr>
      <p:sp>
        <p:nvSpPr>
          <p:cNvPr id="260" name="Google Shape;260;p12"/>
          <p:cNvSpPr txBox="1"/>
          <p:nvPr/>
        </p:nvSpPr>
        <p:spPr>
          <a:xfrm>
            <a:off x="8422630" y="1321282"/>
            <a:ext cx="504243" cy="449834"/>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Arial"/>
                <a:ea typeface="Arial"/>
                <a:cs typeface="Arial"/>
                <a:sym typeface="Arial"/>
              </a:rPr>
              <a:t>01</a:t>
            </a:r>
            <a:endParaRPr/>
          </a:p>
        </p:txBody>
      </p:sp>
      <p:sp>
        <p:nvSpPr>
          <p:cNvPr id="261" name="Google Shape;261;p12"/>
          <p:cNvSpPr txBox="1"/>
          <p:nvPr/>
        </p:nvSpPr>
        <p:spPr>
          <a:xfrm>
            <a:off x="684316" y="359257"/>
            <a:ext cx="15063366" cy="69621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a:solidFill>
                  <a:srgbClr val="5271FF"/>
                </a:solidFill>
                <a:latin typeface="Tahoma"/>
                <a:ea typeface="Tahoma"/>
                <a:cs typeface="Tahoma"/>
                <a:sym typeface="Tahoma"/>
              </a:rPr>
              <a:t>PHÂN TÍCH DỮ LIỆU TRONG KHO (SSAS)</a:t>
            </a:r>
            <a:endParaRPr/>
          </a:p>
        </p:txBody>
      </p:sp>
      <p:sp>
        <p:nvSpPr>
          <p:cNvPr id="262" name="Google Shape;262;p12"/>
          <p:cNvSpPr txBox="1"/>
          <p:nvPr/>
        </p:nvSpPr>
        <p:spPr>
          <a:xfrm>
            <a:off x="1078005" y="1300280"/>
            <a:ext cx="16141388" cy="1801519"/>
          </a:xfrm>
          <a:prstGeom prst="rect">
            <a:avLst/>
          </a:prstGeom>
          <a:noFill/>
          <a:ln>
            <a:noFill/>
          </a:ln>
        </p:spPr>
        <p:txBody>
          <a:bodyPr spcFirstLastPara="1" wrap="square" lIns="0" tIns="0" rIns="0" bIns="0" anchor="t" anchorCtr="0">
            <a:spAutoFit/>
          </a:bodyPr>
          <a:lstStyle/>
          <a:p>
            <a:pPr marL="228600" marR="0" lvl="0" indent="0" algn="ctr" rtl="0">
              <a:lnSpc>
                <a:spcPct val="115000"/>
              </a:lnSpc>
              <a:spcBef>
                <a:spcPts val="0"/>
              </a:spcBef>
              <a:spcAft>
                <a:spcPts val="0"/>
              </a:spcAft>
              <a:buNone/>
            </a:pPr>
            <a:r>
              <a:rPr lang="en-US" sz="24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Nội</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dung </a:t>
            </a:r>
            <a:r>
              <a:rPr lang="en-US" sz="24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câu</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truy</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vấn</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15: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Thống</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kê</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cho</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biết</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giá</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trên</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một</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m2 </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(PRICE)</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lớn</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nhất</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qua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các</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năm</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của</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những</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nhà</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có</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thể</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loại</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công</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trình</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(BUILDINGTYPE)</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là</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nhà</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cấp</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4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và</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có</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điều</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kiện</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cải</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tạo</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(RENOVATIONCONDITION)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không</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phải</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là</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đơn</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giản</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xếp</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theo</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thứ</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tự</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giá</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trên</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một</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m2 </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(PRICE)</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tăng</a:t>
            </a:r>
            <a:r>
              <a:rPr lang="en-US" sz="2400" b="1"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dần</a:t>
            </a:r>
            <a:r>
              <a:rPr lang="en-US" sz="2400" dirty="0">
                <a:solidFill>
                  <a:schemeClr val="dk1"/>
                </a:solidFill>
                <a:latin typeface="Tahoma" panose="020B0604030504040204" pitchFamily="34" charset="0"/>
                <a:ea typeface="Tahoma" panose="020B0604030504040204" pitchFamily="34" charset="0"/>
                <a:cs typeface="Tahoma" panose="020B0604030504040204" pitchFamily="34" charset="0"/>
                <a:sym typeface="Times New Roman"/>
              </a:rPr>
              <a:t>.</a:t>
            </a:r>
            <a:endParaRPr sz="2400" dirty="0">
              <a:solidFill>
                <a:schemeClr val="dk1"/>
              </a:solidFill>
              <a:latin typeface="Tahoma" panose="020B0604030504040204" pitchFamily="34" charset="0"/>
              <a:ea typeface="Tahoma" panose="020B0604030504040204" pitchFamily="34" charset="0"/>
              <a:cs typeface="Tahoma" panose="020B0604030504040204" pitchFamily="34" charset="0"/>
              <a:sym typeface="Arial"/>
            </a:endParaRPr>
          </a:p>
          <a:p>
            <a:pPr marL="228600" marR="0" lvl="0" indent="0" algn="ctr" rtl="0">
              <a:lnSpc>
                <a:spcPct val="115000"/>
              </a:lnSpc>
              <a:spcBef>
                <a:spcPts val="800"/>
              </a:spcBef>
              <a:spcAft>
                <a:spcPts val="0"/>
              </a:spcAft>
              <a:buNone/>
            </a:pPr>
            <a:endParaRPr sz="2400" dirty="0">
              <a:solidFill>
                <a:schemeClr val="dk1"/>
              </a:solidFill>
              <a:latin typeface="Arial"/>
              <a:ea typeface="Arial"/>
              <a:cs typeface="Arial"/>
              <a:sym typeface="Arial"/>
            </a:endParaRPr>
          </a:p>
        </p:txBody>
      </p:sp>
      <p:sp>
        <p:nvSpPr>
          <p:cNvPr id="263" name="Google Shape;263;p12"/>
          <p:cNvSpPr txBox="1"/>
          <p:nvPr/>
        </p:nvSpPr>
        <p:spPr>
          <a:xfrm>
            <a:off x="8215999" y="3057593"/>
            <a:ext cx="1547336" cy="353060"/>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199" dirty="0">
                <a:solidFill>
                  <a:srgbClr val="00BF63"/>
                </a:solidFill>
                <a:latin typeface="Arial"/>
                <a:ea typeface="Arial"/>
                <a:cs typeface="Arial"/>
                <a:sym typeface="Arial"/>
              </a:rPr>
              <a:t>Pivot Excel</a:t>
            </a:r>
            <a:endParaRPr dirty="0"/>
          </a:p>
        </p:txBody>
      </p:sp>
      <p:sp>
        <p:nvSpPr>
          <p:cNvPr id="264" name="Google Shape;264;p12"/>
          <p:cNvSpPr txBox="1"/>
          <p:nvPr/>
        </p:nvSpPr>
        <p:spPr>
          <a:xfrm>
            <a:off x="14947451" y="2694682"/>
            <a:ext cx="664964" cy="353060"/>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199" dirty="0">
                <a:solidFill>
                  <a:srgbClr val="5271FF"/>
                </a:solidFill>
                <a:latin typeface="Arial"/>
                <a:ea typeface="Arial"/>
                <a:cs typeface="Arial"/>
                <a:sym typeface="Arial"/>
              </a:rPr>
              <a:t>MDX</a:t>
            </a:r>
            <a:endParaRPr dirty="0"/>
          </a:p>
        </p:txBody>
      </p:sp>
      <p:pic>
        <p:nvPicPr>
          <p:cNvPr id="265" name="Google Shape;265;p12" descr="A screenshot of a computer&#10;&#10;Description automatically generated"/>
          <p:cNvPicPr preferRelativeResize="0"/>
          <p:nvPr/>
        </p:nvPicPr>
        <p:blipFill rotWithShape="1">
          <a:blip r:embed="rId3">
            <a:alphaModFix/>
          </a:blip>
          <a:srcRect/>
          <a:stretch/>
        </p:blipFill>
        <p:spPr>
          <a:xfrm>
            <a:off x="1078005" y="3275261"/>
            <a:ext cx="4074905" cy="5213842"/>
          </a:xfrm>
          <a:prstGeom prst="rect">
            <a:avLst/>
          </a:prstGeom>
          <a:noFill/>
          <a:ln>
            <a:noFill/>
          </a:ln>
        </p:spPr>
      </p:pic>
      <p:sp>
        <p:nvSpPr>
          <p:cNvPr id="266" name="Google Shape;266;p12"/>
          <p:cNvSpPr txBox="1"/>
          <p:nvPr/>
        </p:nvSpPr>
        <p:spPr>
          <a:xfrm>
            <a:off x="1968528" y="2611190"/>
            <a:ext cx="2293858" cy="343748"/>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199" dirty="0">
                <a:solidFill>
                  <a:srgbClr val="FF5757"/>
                </a:solidFill>
                <a:latin typeface="Arial"/>
                <a:ea typeface="Arial"/>
                <a:cs typeface="Arial"/>
                <a:sym typeface="Arial"/>
              </a:rPr>
              <a:t>Cube (manual)</a:t>
            </a:r>
            <a:endParaRPr dirty="0"/>
          </a:p>
        </p:txBody>
      </p:sp>
      <p:pic>
        <p:nvPicPr>
          <p:cNvPr id="267" name="Google Shape;267;p12" descr="A screenshot of a spreadsheet&#10;&#10;Description automatically generated"/>
          <p:cNvPicPr preferRelativeResize="0"/>
          <p:nvPr/>
        </p:nvPicPr>
        <p:blipFill rotWithShape="1">
          <a:blip r:embed="rId4">
            <a:alphaModFix/>
          </a:blip>
          <a:srcRect/>
          <a:stretch/>
        </p:blipFill>
        <p:spPr>
          <a:xfrm>
            <a:off x="6177200" y="3655460"/>
            <a:ext cx="5933600" cy="6381357"/>
          </a:xfrm>
          <a:prstGeom prst="rect">
            <a:avLst/>
          </a:prstGeom>
          <a:noFill/>
          <a:ln>
            <a:noFill/>
          </a:ln>
        </p:spPr>
      </p:pic>
      <p:pic>
        <p:nvPicPr>
          <p:cNvPr id="268" name="Google Shape;268;p12"/>
          <p:cNvPicPr preferRelativeResize="0"/>
          <p:nvPr/>
        </p:nvPicPr>
        <p:blipFill rotWithShape="1">
          <a:blip r:embed="rId5">
            <a:alphaModFix/>
          </a:blip>
          <a:srcRect/>
          <a:stretch/>
        </p:blipFill>
        <p:spPr>
          <a:xfrm>
            <a:off x="13135090" y="3275261"/>
            <a:ext cx="4289686" cy="64016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272"/>
        <p:cNvGrpSpPr/>
        <p:nvPr/>
      </p:nvGrpSpPr>
      <p:grpSpPr>
        <a:xfrm>
          <a:off x="0" y="0"/>
          <a:ext cx="0" cy="0"/>
          <a:chOff x="0" y="0"/>
          <a:chExt cx="0" cy="0"/>
        </a:xfrm>
      </p:grpSpPr>
      <p:sp>
        <p:nvSpPr>
          <p:cNvPr id="273" name="Google Shape;273;p13"/>
          <p:cNvSpPr/>
          <p:nvPr/>
        </p:nvSpPr>
        <p:spPr>
          <a:xfrm>
            <a:off x="715208" y="2273148"/>
            <a:ext cx="16857584" cy="7279018"/>
          </a:xfrm>
          <a:custGeom>
            <a:avLst/>
            <a:gdLst/>
            <a:ahLst/>
            <a:cxnLst/>
            <a:rect l="l" t="t" r="r" b="b"/>
            <a:pathLst>
              <a:path w="16857584" h="7279018" extrusionOk="0">
                <a:moveTo>
                  <a:pt x="0" y="0"/>
                </a:moveTo>
                <a:lnTo>
                  <a:pt x="16857584" y="0"/>
                </a:lnTo>
                <a:lnTo>
                  <a:pt x="16857584" y="7279018"/>
                </a:lnTo>
                <a:lnTo>
                  <a:pt x="0" y="727901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13"/>
          <p:cNvSpPr txBox="1"/>
          <p:nvPr/>
        </p:nvSpPr>
        <p:spPr>
          <a:xfrm>
            <a:off x="1956134" y="1171855"/>
            <a:ext cx="14375731" cy="960263"/>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biểu</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1:</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một</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để</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in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thông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tin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số</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lượng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giao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dịch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của</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từng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huyện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phòng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ngủ</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bằng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2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trong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3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năm</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2014, 2015, 2016</a:t>
            </a:r>
            <a:endParaRPr sz="2400" dirty="0">
              <a:latin typeface="Tahoma" panose="020B0604030504040204" pitchFamily="34" charset="0"/>
              <a:ea typeface="Tahoma" panose="020B0604030504040204" pitchFamily="34" charset="0"/>
              <a:cs typeface="Tahoma" panose="020B0604030504040204" pitchFamily="34" charset="0"/>
            </a:endParaRPr>
          </a:p>
        </p:txBody>
      </p:sp>
      <p:sp>
        <p:nvSpPr>
          <p:cNvPr id="275" name="Google Shape;275;p13"/>
          <p:cNvSpPr txBox="1"/>
          <p:nvPr/>
        </p:nvSpPr>
        <p:spPr>
          <a:xfrm>
            <a:off x="600536" y="211689"/>
            <a:ext cx="15063366" cy="90287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dirty="0">
                <a:solidFill>
                  <a:srgbClr val="002060"/>
                </a:solidFill>
                <a:latin typeface="Tahoma"/>
                <a:ea typeface="Tahoma"/>
                <a:cs typeface="Tahoma"/>
                <a:sym typeface="Tahoma"/>
              </a:rPr>
              <a:t>LẬP BÁO BIỂU (SSRS)</a:t>
            </a:r>
            <a:endParaRPr dirty="0">
              <a:solidFill>
                <a:srgbClr val="00206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279"/>
        <p:cNvGrpSpPr/>
        <p:nvPr/>
      </p:nvGrpSpPr>
      <p:grpSpPr>
        <a:xfrm>
          <a:off x="0" y="0"/>
          <a:ext cx="0" cy="0"/>
          <a:chOff x="0" y="0"/>
          <a:chExt cx="0" cy="0"/>
        </a:xfrm>
      </p:grpSpPr>
      <p:sp>
        <p:nvSpPr>
          <p:cNvPr id="280" name="Google Shape;280;p14"/>
          <p:cNvSpPr/>
          <p:nvPr/>
        </p:nvSpPr>
        <p:spPr>
          <a:xfrm>
            <a:off x="1659434" y="2384225"/>
            <a:ext cx="14969131" cy="7260477"/>
          </a:xfrm>
          <a:custGeom>
            <a:avLst/>
            <a:gdLst/>
            <a:ahLst/>
            <a:cxnLst/>
            <a:rect l="l" t="t" r="r" b="b"/>
            <a:pathLst>
              <a:path w="14969131" h="7260477" extrusionOk="0">
                <a:moveTo>
                  <a:pt x="0" y="0"/>
                </a:moveTo>
                <a:lnTo>
                  <a:pt x="14969132" y="0"/>
                </a:lnTo>
                <a:lnTo>
                  <a:pt x="14969132" y="7260477"/>
                </a:lnTo>
                <a:lnTo>
                  <a:pt x="0" y="726047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4"/>
          <p:cNvSpPr txBox="1"/>
          <p:nvPr/>
        </p:nvSpPr>
        <p:spPr>
          <a:xfrm>
            <a:off x="600536" y="211689"/>
            <a:ext cx="15063366" cy="90287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dirty="0">
                <a:solidFill>
                  <a:srgbClr val="002060"/>
                </a:solidFill>
                <a:latin typeface="Tahoma"/>
                <a:ea typeface="Tahoma"/>
                <a:cs typeface="Tahoma"/>
                <a:sym typeface="Tahoma"/>
              </a:rPr>
              <a:t>LẬP BÁO BIỂU (SSRS)</a:t>
            </a:r>
            <a:endParaRPr dirty="0">
              <a:solidFill>
                <a:srgbClr val="002060"/>
              </a:solidFill>
            </a:endParaRPr>
          </a:p>
        </p:txBody>
      </p:sp>
      <p:sp>
        <p:nvSpPr>
          <p:cNvPr id="282" name="Google Shape;282;p14"/>
          <p:cNvSpPr txBox="1"/>
          <p:nvPr/>
        </p:nvSpPr>
        <p:spPr>
          <a:xfrm>
            <a:off x="2033665" y="1171855"/>
            <a:ext cx="14220668" cy="960263"/>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biểu</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1: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một</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để</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in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thông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tin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số</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lượng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giao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dịch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của</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từng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huyện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phòng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ngủ</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bằng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2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trong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3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năm</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2014, 2015, 2016</a:t>
            </a:r>
            <a:endParaRPr sz="24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286"/>
        <p:cNvGrpSpPr/>
        <p:nvPr/>
      </p:nvGrpSpPr>
      <p:grpSpPr>
        <a:xfrm>
          <a:off x="0" y="0"/>
          <a:ext cx="0" cy="0"/>
          <a:chOff x="0" y="0"/>
          <a:chExt cx="0" cy="0"/>
        </a:xfrm>
      </p:grpSpPr>
      <p:sp>
        <p:nvSpPr>
          <p:cNvPr id="287" name="Google Shape;287;p15"/>
          <p:cNvSpPr/>
          <p:nvPr/>
        </p:nvSpPr>
        <p:spPr>
          <a:xfrm>
            <a:off x="1822896" y="1671438"/>
            <a:ext cx="6892502" cy="7712532"/>
          </a:xfrm>
          <a:custGeom>
            <a:avLst/>
            <a:gdLst/>
            <a:ahLst/>
            <a:cxnLst/>
            <a:rect l="l" t="t" r="r" b="b"/>
            <a:pathLst>
              <a:path w="6892502" h="7712532" extrusionOk="0">
                <a:moveTo>
                  <a:pt x="0" y="0"/>
                </a:moveTo>
                <a:lnTo>
                  <a:pt x="6892501" y="0"/>
                </a:lnTo>
                <a:lnTo>
                  <a:pt x="6892501" y="7712533"/>
                </a:lnTo>
                <a:lnTo>
                  <a:pt x="0" y="771253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15"/>
          <p:cNvSpPr txBox="1"/>
          <p:nvPr/>
        </p:nvSpPr>
        <p:spPr>
          <a:xfrm>
            <a:off x="659778" y="463476"/>
            <a:ext cx="15063366" cy="90287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dirty="0">
                <a:solidFill>
                  <a:srgbClr val="002060"/>
                </a:solidFill>
                <a:latin typeface="Tahoma"/>
                <a:ea typeface="Tahoma"/>
                <a:cs typeface="Tahoma"/>
                <a:sym typeface="Tahoma"/>
              </a:rPr>
              <a:t>LẬP BÁO BIỂU (SSRS)</a:t>
            </a:r>
            <a:endParaRPr dirty="0">
              <a:solidFill>
                <a:srgbClr val="002060"/>
              </a:solidFill>
            </a:endParaRPr>
          </a:p>
        </p:txBody>
      </p:sp>
      <p:sp>
        <p:nvSpPr>
          <p:cNvPr id="289" name="Google Shape;289;p15"/>
          <p:cNvSpPr txBox="1"/>
          <p:nvPr/>
        </p:nvSpPr>
        <p:spPr>
          <a:xfrm>
            <a:off x="9321608" y="4310099"/>
            <a:ext cx="7665405" cy="1619176"/>
          </a:xfrm>
          <a:prstGeom prst="rect">
            <a:avLst/>
          </a:prstGeom>
          <a:noFill/>
          <a:ln>
            <a:noFill/>
          </a:ln>
        </p:spPr>
        <p:txBody>
          <a:bodyPr spcFirstLastPara="1" wrap="square" lIns="0" tIns="0" rIns="0" bIns="0" anchor="t" anchorCtr="0">
            <a:spAutoFit/>
          </a:bodyPr>
          <a:lstStyle/>
          <a:p>
            <a:pPr marL="0" marR="0" lvl="0" indent="0" algn="ctr" rtl="0">
              <a:lnSpc>
                <a:spcPct val="130018"/>
              </a:lnSpc>
              <a:spcBef>
                <a:spcPts val="0"/>
              </a:spcBef>
              <a:spcAft>
                <a:spcPts val="0"/>
              </a:spcAft>
              <a:buNone/>
            </a:pPr>
            <a:r>
              <a:rPr lang="en-US" sz="4967">
                <a:solidFill>
                  <a:srgbClr val="000000"/>
                </a:solidFill>
                <a:latin typeface="Tahoma"/>
                <a:ea typeface="Tahoma"/>
                <a:cs typeface="Tahoma"/>
                <a:sym typeface="Tahoma"/>
              </a:rPr>
              <a:t>Xuất báo biểu 1 lên Report Server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293"/>
        <p:cNvGrpSpPr/>
        <p:nvPr/>
      </p:nvGrpSpPr>
      <p:grpSpPr>
        <a:xfrm>
          <a:off x="0" y="0"/>
          <a:ext cx="0" cy="0"/>
          <a:chOff x="0" y="0"/>
          <a:chExt cx="0" cy="0"/>
        </a:xfrm>
      </p:grpSpPr>
      <p:sp>
        <p:nvSpPr>
          <p:cNvPr id="294" name="Google Shape;294;p16"/>
          <p:cNvSpPr/>
          <p:nvPr/>
        </p:nvSpPr>
        <p:spPr>
          <a:xfrm>
            <a:off x="1989402" y="2240279"/>
            <a:ext cx="14309196" cy="7835031"/>
          </a:xfrm>
          <a:custGeom>
            <a:avLst/>
            <a:gdLst/>
            <a:ahLst/>
            <a:cxnLst/>
            <a:rect l="l" t="t" r="r" b="b"/>
            <a:pathLst>
              <a:path w="13964872" h="7863297" extrusionOk="0">
                <a:moveTo>
                  <a:pt x="0" y="0"/>
                </a:moveTo>
                <a:lnTo>
                  <a:pt x="13964871" y="0"/>
                </a:lnTo>
                <a:lnTo>
                  <a:pt x="13964871" y="7863297"/>
                </a:lnTo>
                <a:lnTo>
                  <a:pt x="0" y="786329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6"/>
          <p:cNvSpPr txBox="1"/>
          <p:nvPr/>
        </p:nvSpPr>
        <p:spPr>
          <a:xfrm>
            <a:off x="600536" y="211689"/>
            <a:ext cx="15063366" cy="90287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dirty="0">
                <a:solidFill>
                  <a:srgbClr val="002060"/>
                </a:solidFill>
                <a:latin typeface="Tahoma"/>
                <a:ea typeface="Tahoma"/>
                <a:cs typeface="Tahoma"/>
                <a:sym typeface="Tahoma"/>
              </a:rPr>
              <a:t>LẬP BÁO BIỂU (SSRS)</a:t>
            </a:r>
            <a:endParaRPr dirty="0">
              <a:solidFill>
                <a:srgbClr val="002060"/>
              </a:solidFill>
            </a:endParaRPr>
          </a:p>
        </p:txBody>
      </p:sp>
      <p:sp>
        <p:nvSpPr>
          <p:cNvPr id="296" name="Google Shape;296;p16"/>
          <p:cNvSpPr txBox="1"/>
          <p:nvPr/>
        </p:nvSpPr>
        <p:spPr>
          <a:xfrm>
            <a:off x="2161564" y="1114565"/>
            <a:ext cx="13964872" cy="1400192"/>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biểu</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2:</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một</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thể</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hiện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tổng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tiền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giao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dịch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dựa</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trên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từng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BUILDINGSTRUCTURE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theo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mỗi</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huyện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theo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từng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năm</a:t>
            </a:r>
            <a:endParaRPr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endParaRPr>
          </a:p>
          <a:p>
            <a:pPr marL="0" marR="0" lvl="0" indent="0" algn="ctr" rtl="0">
              <a:lnSpc>
                <a:spcPct val="130013"/>
              </a:lnSpc>
              <a:spcBef>
                <a:spcPts val="0"/>
              </a:spcBef>
              <a:spcAft>
                <a:spcPts val="0"/>
              </a:spcAft>
              <a:buNone/>
            </a:pPr>
            <a:endParaRPr sz="2199"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300"/>
        <p:cNvGrpSpPr/>
        <p:nvPr/>
      </p:nvGrpSpPr>
      <p:grpSpPr>
        <a:xfrm>
          <a:off x="0" y="0"/>
          <a:ext cx="0" cy="0"/>
          <a:chOff x="0" y="0"/>
          <a:chExt cx="0" cy="0"/>
        </a:xfrm>
      </p:grpSpPr>
      <p:sp>
        <p:nvSpPr>
          <p:cNvPr id="301" name="Google Shape;301;p17"/>
          <p:cNvSpPr/>
          <p:nvPr/>
        </p:nvSpPr>
        <p:spPr>
          <a:xfrm>
            <a:off x="293532" y="1335516"/>
            <a:ext cx="6223009" cy="8327017"/>
          </a:xfrm>
          <a:custGeom>
            <a:avLst/>
            <a:gdLst/>
            <a:ahLst/>
            <a:cxnLst/>
            <a:rect l="l" t="t" r="r" b="b"/>
            <a:pathLst>
              <a:path w="6223009" h="8327017" extrusionOk="0">
                <a:moveTo>
                  <a:pt x="0" y="0"/>
                </a:moveTo>
                <a:lnTo>
                  <a:pt x="6223009" y="0"/>
                </a:lnTo>
                <a:lnTo>
                  <a:pt x="6223009" y="8327017"/>
                </a:lnTo>
                <a:lnTo>
                  <a:pt x="0" y="832701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7"/>
          <p:cNvSpPr/>
          <p:nvPr/>
        </p:nvSpPr>
        <p:spPr>
          <a:xfrm>
            <a:off x="6903204" y="2693771"/>
            <a:ext cx="5018395" cy="6541113"/>
          </a:xfrm>
          <a:custGeom>
            <a:avLst/>
            <a:gdLst/>
            <a:ahLst/>
            <a:cxnLst/>
            <a:rect l="l" t="t" r="r" b="b"/>
            <a:pathLst>
              <a:path w="5018395" h="6541113" extrusionOk="0">
                <a:moveTo>
                  <a:pt x="0" y="0"/>
                </a:moveTo>
                <a:lnTo>
                  <a:pt x="5018395" y="0"/>
                </a:lnTo>
                <a:lnTo>
                  <a:pt x="5018395" y="6541113"/>
                </a:lnTo>
                <a:lnTo>
                  <a:pt x="0" y="6541113"/>
                </a:lnTo>
                <a:lnTo>
                  <a:pt x="0" y="0"/>
                </a:lnTo>
                <a:close/>
              </a:path>
            </a:pathLst>
          </a:custGeom>
          <a:blipFill rotWithShape="1">
            <a:blip r:embed="rId4">
              <a:alphaModFix/>
            </a:blip>
            <a:stretch>
              <a:fillRect l="-214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7"/>
          <p:cNvSpPr/>
          <p:nvPr/>
        </p:nvSpPr>
        <p:spPr>
          <a:xfrm>
            <a:off x="12312124" y="2693771"/>
            <a:ext cx="5674894" cy="6333851"/>
          </a:xfrm>
          <a:custGeom>
            <a:avLst/>
            <a:gdLst/>
            <a:ahLst/>
            <a:cxnLst/>
            <a:rect l="l" t="t" r="r" b="b"/>
            <a:pathLst>
              <a:path w="5674894" h="6333851" extrusionOk="0">
                <a:moveTo>
                  <a:pt x="0" y="0"/>
                </a:moveTo>
                <a:lnTo>
                  <a:pt x="5674893" y="0"/>
                </a:lnTo>
                <a:lnTo>
                  <a:pt x="5674893" y="6333851"/>
                </a:lnTo>
                <a:lnTo>
                  <a:pt x="0" y="6333851"/>
                </a:lnTo>
                <a:lnTo>
                  <a:pt x="0" y="0"/>
                </a:lnTo>
                <a:close/>
              </a:path>
            </a:pathLst>
          </a:custGeom>
          <a:blipFill rotWithShape="1">
            <a:blip r:embed="rId5">
              <a:alphaModFix/>
            </a:blip>
            <a:stretch>
              <a:fillRect l="-27926" t="-16838" r="-21959" b="-481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7"/>
          <p:cNvSpPr txBox="1"/>
          <p:nvPr/>
        </p:nvSpPr>
        <p:spPr>
          <a:xfrm>
            <a:off x="600536" y="211689"/>
            <a:ext cx="15063366" cy="90287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dirty="0">
                <a:solidFill>
                  <a:srgbClr val="002060"/>
                </a:solidFill>
                <a:latin typeface="Tahoma"/>
                <a:ea typeface="Tahoma"/>
                <a:cs typeface="Tahoma"/>
                <a:sym typeface="Tahoma"/>
              </a:rPr>
              <a:t>LẬP BÁO BIỂU (SSRS)</a:t>
            </a:r>
            <a:endParaRPr dirty="0">
              <a:solidFill>
                <a:srgbClr val="002060"/>
              </a:solidFill>
            </a:endParaRPr>
          </a:p>
        </p:txBody>
      </p:sp>
      <p:sp>
        <p:nvSpPr>
          <p:cNvPr id="305" name="Google Shape;305;p17"/>
          <p:cNvSpPr txBox="1"/>
          <p:nvPr/>
        </p:nvSpPr>
        <p:spPr>
          <a:xfrm>
            <a:off x="6677572" y="1356582"/>
            <a:ext cx="11316896" cy="1400192"/>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biểu</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2: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một</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thể</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hiện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tổng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tiền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giao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dịch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dựa</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trên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từng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BUILDINGSTRUCTURE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theo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mỗi</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huyện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theo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từng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năm</a:t>
            </a:r>
            <a:endParaRPr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endParaRPr>
          </a:p>
          <a:p>
            <a:pPr marL="0" marR="0" lvl="0" indent="0" algn="ctr" rtl="0">
              <a:lnSpc>
                <a:spcPct val="130013"/>
              </a:lnSpc>
              <a:spcBef>
                <a:spcPts val="0"/>
              </a:spcBef>
              <a:spcAft>
                <a:spcPts val="0"/>
              </a:spcAft>
              <a:buNone/>
            </a:pPr>
            <a:endParaRPr sz="2199"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309"/>
        <p:cNvGrpSpPr/>
        <p:nvPr/>
      </p:nvGrpSpPr>
      <p:grpSpPr>
        <a:xfrm>
          <a:off x="0" y="0"/>
          <a:ext cx="0" cy="0"/>
          <a:chOff x="0" y="0"/>
          <a:chExt cx="0" cy="0"/>
        </a:xfrm>
      </p:grpSpPr>
      <p:sp>
        <p:nvSpPr>
          <p:cNvPr id="310" name="Google Shape;310;p18"/>
          <p:cNvSpPr/>
          <p:nvPr/>
        </p:nvSpPr>
        <p:spPr>
          <a:xfrm>
            <a:off x="1028700" y="1028700"/>
            <a:ext cx="5023671" cy="8991128"/>
          </a:xfrm>
          <a:custGeom>
            <a:avLst/>
            <a:gdLst/>
            <a:ahLst/>
            <a:cxnLst/>
            <a:rect l="l" t="t" r="r" b="b"/>
            <a:pathLst>
              <a:path w="5023671" h="8991128" extrusionOk="0">
                <a:moveTo>
                  <a:pt x="0" y="0"/>
                </a:moveTo>
                <a:lnTo>
                  <a:pt x="5023671" y="0"/>
                </a:lnTo>
                <a:lnTo>
                  <a:pt x="5023671" y="8991128"/>
                </a:lnTo>
                <a:lnTo>
                  <a:pt x="0" y="899112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8"/>
          <p:cNvSpPr/>
          <p:nvPr/>
        </p:nvSpPr>
        <p:spPr>
          <a:xfrm>
            <a:off x="6737154" y="2540857"/>
            <a:ext cx="5408714" cy="6942174"/>
          </a:xfrm>
          <a:custGeom>
            <a:avLst/>
            <a:gdLst/>
            <a:ahLst/>
            <a:cxnLst/>
            <a:rect l="l" t="t" r="r" b="b"/>
            <a:pathLst>
              <a:path w="5408714" h="6942174" extrusionOk="0">
                <a:moveTo>
                  <a:pt x="0" y="0"/>
                </a:moveTo>
                <a:lnTo>
                  <a:pt x="5408715" y="0"/>
                </a:lnTo>
                <a:lnTo>
                  <a:pt x="5408715" y="6942174"/>
                </a:lnTo>
                <a:lnTo>
                  <a:pt x="0" y="6942174"/>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8"/>
          <p:cNvSpPr/>
          <p:nvPr/>
        </p:nvSpPr>
        <p:spPr>
          <a:xfrm>
            <a:off x="12830651" y="2588499"/>
            <a:ext cx="5210266" cy="6846890"/>
          </a:xfrm>
          <a:custGeom>
            <a:avLst/>
            <a:gdLst/>
            <a:ahLst/>
            <a:cxnLst/>
            <a:rect l="l" t="t" r="r" b="b"/>
            <a:pathLst>
              <a:path w="5210266" h="6846890" extrusionOk="0">
                <a:moveTo>
                  <a:pt x="0" y="0"/>
                </a:moveTo>
                <a:lnTo>
                  <a:pt x="5210265" y="0"/>
                </a:lnTo>
                <a:lnTo>
                  <a:pt x="5210265" y="6846890"/>
                </a:lnTo>
                <a:lnTo>
                  <a:pt x="0" y="684689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18"/>
          <p:cNvSpPr txBox="1"/>
          <p:nvPr/>
        </p:nvSpPr>
        <p:spPr>
          <a:xfrm>
            <a:off x="6480535" y="1253630"/>
            <a:ext cx="11617165" cy="1716367"/>
          </a:xfrm>
          <a:prstGeom prst="rect">
            <a:avLst/>
          </a:prstGeom>
          <a:noFill/>
          <a:ln>
            <a:noFill/>
          </a:ln>
        </p:spPr>
        <p:txBody>
          <a:bodyPr spcFirstLastPara="1" wrap="square" lIns="0" tIns="0" rIns="0" bIns="0" anchor="t" anchorCtr="0">
            <a:spAutoFit/>
          </a:bodyPr>
          <a:lstStyle/>
          <a:p>
            <a:pPr marL="0" marR="0" lvl="0" indent="0" algn="ctr" rtl="0">
              <a:lnSpc>
                <a:spcPct val="130019"/>
              </a:lnSpc>
              <a:spcBef>
                <a:spcPts val="0"/>
              </a:spcBef>
              <a:spcAft>
                <a:spcPts val="0"/>
              </a:spcAft>
              <a:buNone/>
            </a:pP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biểu</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3:</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Xây</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dựng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cáo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thống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kê</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số</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lượng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giao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dịch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trên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từng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loại</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renovation condition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theo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tháng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năm</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với</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nhà</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thang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máy</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và</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từ</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năm</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2015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đến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năm</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2018</a:t>
            </a:r>
            <a:endParaRPr sz="2400" dirty="0">
              <a:latin typeface="Tahoma" panose="020B0604030504040204" pitchFamily="34" charset="0"/>
              <a:ea typeface="Tahoma" panose="020B0604030504040204" pitchFamily="34" charset="0"/>
              <a:cs typeface="Tahoma" panose="020B0604030504040204" pitchFamily="34" charset="0"/>
            </a:endParaRPr>
          </a:p>
          <a:p>
            <a:pPr marL="0" marR="0" lvl="0" indent="0" algn="ctr" rtl="0">
              <a:lnSpc>
                <a:spcPct val="117531"/>
              </a:lnSpc>
              <a:spcBef>
                <a:spcPts val="0"/>
              </a:spcBef>
              <a:spcAft>
                <a:spcPts val="0"/>
              </a:spcAft>
              <a:buNone/>
            </a:pPr>
            <a:endParaRPr sz="2082" dirty="0">
              <a:solidFill>
                <a:srgbClr val="000000"/>
              </a:solidFill>
              <a:latin typeface="Arial"/>
              <a:ea typeface="Arial"/>
              <a:cs typeface="Arial"/>
              <a:sym typeface="Arial"/>
            </a:endParaRPr>
          </a:p>
          <a:p>
            <a:pPr marL="0" marR="0" lvl="0" indent="0" algn="ctr" rtl="0">
              <a:lnSpc>
                <a:spcPct val="117531"/>
              </a:lnSpc>
              <a:spcBef>
                <a:spcPts val="0"/>
              </a:spcBef>
              <a:spcAft>
                <a:spcPts val="0"/>
              </a:spcAft>
              <a:buNone/>
            </a:pPr>
            <a:endParaRPr sz="2082" dirty="0">
              <a:solidFill>
                <a:srgbClr val="000000"/>
              </a:solidFill>
              <a:latin typeface="Arial"/>
              <a:ea typeface="Arial"/>
              <a:cs typeface="Arial"/>
              <a:sym typeface="Arial"/>
            </a:endParaRPr>
          </a:p>
        </p:txBody>
      </p:sp>
      <p:sp>
        <p:nvSpPr>
          <p:cNvPr id="314" name="Google Shape;314;p18"/>
          <p:cNvSpPr txBox="1"/>
          <p:nvPr/>
        </p:nvSpPr>
        <p:spPr>
          <a:xfrm>
            <a:off x="600536" y="211689"/>
            <a:ext cx="15063366" cy="90287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dirty="0">
                <a:solidFill>
                  <a:srgbClr val="002060"/>
                </a:solidFill>
                <a:latin typeface="Tahoma"/>
                <a:ea typeface="Tahoma"/>
                <a:cs typeface="Tahoma"/>
                <a:sym typeface="Tahoma"/>
              </a:rPr>
              <a:t>LẬP BÁO BIỂU (SSRS)</a:t>
            </a:r>
            <a:endParaRPr dirty="0">
              <a:solidFill>
                <a:srgbClr val="00206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18"/>
        <p:cNvGrpSpPr/>
        <p:nvPr/>
      </p:nvGrpSpPr>
      <p:grpSpPr>
        <a:xfrm>
          <a:off x="0" y="0"/>
          <a:ext cx="0" cy="0"/>
          <a:chOff x="0" y="0"/>
          <a:chExt cx="0" cy="0"/>
        </a:xfrm>
      </p:grpSpPr>
      <p:sp>
        <p:nvSpPr>
          <p:cNvPr id="319" name="Google Shape;319;p19"/>
          <p:cNvSpPr/>
          <p:nvPr/>
        </p:nvSpPr>
        <p:spPr>
          <a:xfrm>
            <a:off x="3049656" y="2588242"/>
            <a:ext cx="12689515" cy="7067084"/>
          </a:xfrm>
          <a:custGeom>
            <a:avLst/>
            <a:gdLst/>
            <a:ahLst/>
            <a:cxnLst/>
            <a:rect l="l" t="t" r="r" b="b"/>
            <a:pathLst>
              <a:path w="12689515" h="7067084" extrusionOk="0">
                <a:moveTo>
                  <a:pt x="0" y="0"/>
                </a:moveTo>
                <a:lnTo>
                  <a:pt x="12689515" y="0"/>
                </a:lnTo>
                <a:lnTo>
                  <a:pt x="12689515" y="7067084"/>
                </a:lnTo>
                <a:lnTo>
                  <a:pt x="0" y="706708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9"/>
          <p:cNvSpPr txBox="1"/>
          <p:nvPr/>
        </p:nvSpPr>
        <p:spPr>
          <a:xfrm>
            <a:off x="663996" y="7280"/>
            <a:ext cx="4114200" cy="1123200"/>
          </a:xfrm>
          <a:prstGeom prst="rect">
            <a:avLst/>
          </a:prstGeom>
          <a:noFill/>
          <a:ln>
            <a:noFill/>
          </a:ln>
        </p:spPr>
        <p:txBody>
          <a:bodyPr spcFirstLastPara="1" wrap="square" lIns="0" tIns="0" rIns="0" bIns="0" anchor="t" anchorCtr="0">
            <a:spAutoFit/>
          </a:bodyPr>
          <a:lstStyle/>
          <a:p>
            <a:pPr marL="0" marR="0" lvl="0" indent="0" algn="ctr" rtl="0">
              <a:lnSpc>
                <a:spcPct val="161998"/>
              </a:lnSpc>
              <a:spcBef>
                <a:spcPts val="0"/>
              </a:spcBef>
              <a:spcAft>
                <a:spcPts val="0"/>
              </a:spcAft>
              <a:buNone/>
            </a:pPr>
            <a:r>
              <a:rPr lang="en-US" sz="7297" b="1" dirty="0">
                <a:solidFill>
                  <a:srgbClr val="FFDE59"/>
                </a:solidFill>
              </a:rPr>
              <a:t>Power BI</a:t>
            </a:r>
            <a:endParaRPr b="1" dirty="0"/>
          </a:p>
        </p:txBody>
      </p:sp>
      <p:sp>
        <p:nvSpPr>
          <p:cNvPr id="321" name="Google Shape;321;p19"/>
          <p:cNvSpPr txBox="1"/>
          <p:nvPr/>
        </p:nvSpPr>
        <p:spPr>
          <a:xfrm>
            <a:off x="3548591" y="1675719"/>
            <a:ext cx="11190817"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b="1" dirty="0" err="1">
                <a:solidFill>
                  <a:srgbClr val="000000"/>
                </a:solidFill>
                <a:latin typeface="Tahoma"/>
                <a:ea typeface="Tahoma"/>
                <a:cs typeface="Tahoma"/>
                <a:sym typeface="Tahoma"/>
              </a:rPr>
              <a:t>Báo</a:t>
            </a:r>
            <a:r>
              <a:rPr lang="en-US" sz="2400" b="1" dirty="0">
                <a:solidFill>
                  <a:srgbClr val="000000"/>
                </a:solidFill>
                <a:latin typeface="Tahoma"/>
                <a:ea typeface="Tahoma"/>
                <a:cs typeface="Tahoma"/>
                <a:sym typeface="Tahoma"/>
              </a:rPr>
              <a:t> </a:t>
            </a:r>
            <a:r>
              <a:rPr lang="en-US" sz="2400" b="1" dirty="0" err="1">
                <a:solidFill>
                  <a:srgbClr val="000000"/>
                </a:solidFill>
                <a:latin typeface="Tahoma"/>
                <a:ea typeface="Tahoma"/>
                <a:cs typeface="Tahoma"/>
                <a:sym typeface="Tahoma"/>
              </a:rPr>
              <a:t>biểu</a:t>
            </a:r>
            <a:r>
              <a:rPr lang="en-US" sz="2400" b="1" dirty="0">
                <a:solidFill>
                  <a:srgbClr val="000000"/>
                </a:solidFill>
                <a:latin typeface="Tahoma"/>
                <a:ea typeface="Tahoma"/>
                <a:cs typeface="Tahoma"/>
                <a:sym typeface="Tahoma"/>
              </a:rPr>
              <a:t> 1: </a:t>
            </a:r>
            <a:r>
              <a:rPr lang="en-US" sz="2400" dirty="0" err="1">
                <a:solidFill>
                  <a:srgbClr val="000000"/>
                </a:solidFill>
                <a:latin typeface="Tahoma"/>
                <a:ea typeface="Tahoma"/>
                <a:cs typeface="Tahoma"/>
                <a:sym typeface="Tahoma"/>
              </a:rPr>
              <a:t>Thống</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kê</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tổng</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số</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tiền</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giao</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dịch</a:t>
            </a:r>
            <a:r>
              <a:rPr lang="en-US" sz="2400" dirty="0">
                <a:solidFill>
                  <a:srgbClr val="000000"/>
                </a:solidFill>
                <a:latin typeface="Tahoma"/>
                <a:ea typeface="Tahoma"/>
                <a:cs typeface="Tahoma"/>
                <a:sym typeface="Tahoma"/>
              </a:rPr>
              <a:t> qua </a:t>
            </a:r>
            <a:r>
              <a:rPr lang="en-US" sz="2400" dirty="0" err="1">
                <a:solidFill>
                  <a:srgbClr val="000000"/>
                </a:solidFill>
                <a:latin typeface="Tahoma"/>
                <a:ea typeface="Tahoma"/>
                <a:cs typeface="Tahoma"/>
                <a:sym typeface="Tahoma"/>
              </a:rPr>
              <a:t>từng</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năm</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từ</a:t>
            </a:r>
            <a:r>
              <a:rPr lang="en-US" sz="2400" dirty="0">
                <a:solidFill>
                  <a:srgbClr val="000000"/>
                </a:solidFill>
                <a:latin typeface="Tahoma"/>
                <a:ea typeface="Tahoma"/>
                <a:cs typeface="Tahoma"/>
                <a:sym typeface="Tahoma"/>
              </a:rPr>
              <a:t> 2011 </a:t>
            </a:r>
            <a:r>
              <a:rPr lang="en-US" sz="2400" dirty="0" err="1">
                <a:solidFill>
                  <a:srgbClr val="000000"/>
                </a:solidFill>
                <a:latin typeface="Tahoma"/>
                <a:ea typeface="Tahoma"/>
                <a:cs typeface="Tahoma"/>
                <a:sym typeface="Tahoma"/>
              </a:rPr>
              <a:t>đến</a:t>
            </a:r>
            <a:r>
              <a:rPr lang="en-US" sz="2400" dirty="0">
                <a:solidFill>
                  <a:srgbClr val="000000"/>
                </a:solidFill>
                <a:latin typeface="Tahoma"/>
                <a:ea typeface="Tahoma"/>
                <a:cs typeface="Tahoma"/>
                <a:sym typeface="Tahoma"/>
              </a:rPr>
              <a:t> 2017</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95"/>
        <p:cNvGrpSpPr/>
        <p:nvPr/>
      </p:nvGrpSpPr>
      <p:grpSpPr>
        <a:xfrm>
          <a:off x="0" y="0"/>
          <a:ext cx="0" cy="0"/>
          <a:chOff x="0" y="0"/>
          <a:chExt cx="0" cy="0"/>
        </a:xfrm>
      </p:grpSpPr>
      <p:sp>
        <p:nvSpPr>
          <p:cNvPr id="96" name="Google Shape;96;p2"/>
          <p:cNvSpPr txBox="1"/>
          <p:nvPr/>
        </p:nvSpPr>
        <p:spPr>
          <a:xfrm>
            <a:off x="1454338" y="5835885"/>
            <a:ext cx="2352272" cy="1232164"/>
          </a:xfrm>
          <a:prstGeom prst="rect">
            <a:avLst/>
          </a:prstGeom>
          <a:noFill/>
          <a:ln>
            <a:noFill/>
          </a:ln>
        </p:spPr>
        <p:txBody>
          <a:bodyPr spcFirstLastPara="1" wrap="square" lIns="0" tIns="0" rIns="0" bIns="0" anchor="t" anchorCtr="0">
            <a:spAutoFit/>
          </a:bodyPr>
          <a:lstStyle/>
          <a:p>
            <a:pPr marL="0" marR="0" lvl="0" indent="0" algn="ctr" rtl="0">
              <a:lnSpc>
                <a:spcPct val="164995"/>
              </a:lnSpc>
              <a:spcBef>
                <a:spcPts val="0"/>
              </a:spcBef>
              <a:spcAft>
                <a:spcPts val="0"/>
              </a:spcAft>
              <a:buNone/>
            </a:pPr>
            <a:r>
              <a:rPr lang="en-US" sz="3051" b="1">
                <a:solidFill>
                  <a:srgbClr val="191919"/>
                </a:solidFill>
                <a:latin typeface="Tahoma"/>
                <a:ea typeface="Tahoma"/>
                <a:cs typeface="Tahoma"/>
                <a:sym typeface="Tahoma"/>
              </a:rPr>
              <a:t>Giới thiệu đề tài</a:t>
            </a:r>
            <a:endParaRPr/>
          </a:p>
        </p:txBody>
      </p:sp>
      <p:sp>
        <p:nvSpPr>
          <p:cNvPr id="97" name="Google Shape;97;p2"/>
          <p:cNvSpPr txBox="1"/>
          <p:nvPr/>
        </p:nvSpPr>
        <p:spPr>
          <a:xfrm>
            <a:off x="2947600" y="1698320"/>
            <a:ext cx="12392801" cy="125124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b="1">
                <a:solidFill>
                  <a:srgbClr val="191919"/>
                </a:solidFill>
                <a:latin typeface="Tahoma"/>
                <a:ea typeface="Tahoma"/>
                <a:cs typeface="Tahoma"/>
                <a:sym typeface="Tahoma"/>
              </a:rPr>
              <a:t>Mục lục</a:t>
            </a:r>
            <a:endParaRPr sz="8800" b="1">
              <a:solidFill>
                <a:srgbClr val="191919"/>
              </a:solidFill>
              <a:latin typeface="Tahoma"/>
              <a:ea typeface="Tahoma"/>
              <a:cs typeface="Tahoma"/>
              <a:sym typeface="Tahoma"/>
            </a:endParaRPr>
          </a:p>
        </p:txBody>
      </p:sp>
      <p:sp>
        <p:nvSpPr>
          <p:cNvPr id="98" name="Google Shape;98;p2"/>
          <p:cNvSpPr/>
          <p:nvPr/>
        </p:nvSpPr>
        <p:spPr>
          <a:xfrm>
            <a:off x="1428711" y="3967012"/>
            <a:ext cx="2352272" cy="739019"/>
          </a:xfrm>
          <a:custGeom>
            <a:avLst/>
            <a:gdLst/>
            <a:ahLst/>
            <a:cxnLst/>
            <a:rect l="l" t="t" r="r" b="b"/>
            <a:pathLst>
              <a:path w="2102031" h="660400" extrusionOk="0">
                <a:moveTo>
                  <a:pt x="1977571" y="660400"/>
                </a:moveTo>
                <a:lnTo>
                  <a:pt x="124460" y="660400"/>
                </a:lnTo>
                <a:cubicBezTo>
                  <a:pt x="55880" y="660400"/>
                  <a:pt x="0" y="604520"/>
                  <a:pt x="0" y="535940"/>
                </a:cubicBezTo>
                <a:lnTo>
                  <a:pt x="0" y="124460"/>
                </a:lnTo>
                <a:cubicBezTo>
                  <a:pt x="0" y="55880"/>
                  <a:pt x="55880" y="0"/>
                  <a:pt x="124460" y="0"/>
                </a:cubicBezTo>
                <a:lnTo>
                  <a:pt x="1977571" y="0"/>
                </a:lnTo>
                <a:cubicBezTo>
                  <a:pt x="2046151" y="0"/>
                  <a:pt x="2102031" y="55880"/>
                  <a:pt x="2102031" y="124460"/>
                </a:cubicBezTo>
                <a:lnTo>
                  <a:pt x="2102031" y="535940"/>
                </a:lnTo>
                <a:cubicBezTo>
                  <a:pt x="2102031" y="604520"/>
                  <a:pt x="2046151" y="660400"/>
                  <a:pt x="1977571" y="6604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Tahoma"/>
              <a:ea typeface="Tahoma"/>
              <a:cs typeface="Tahoma"/>
              <a:sym typeface="Tahoma"/>
            </a:endParaRPr>
          </a:p>
        </p:txBody>
      </p:sp>
      <p:sp>
        <p:nvSpPr>
          <p:cNvPr id="99" name="Google Shape;99;p2"/>
          <p:cNvSpPr txBox="1"/>
          <p:nvPr/>
        </p:nvSpPr>
        <p:spPr>
          <a:xfrm>
            <a:off x="1689111" y="4006785"/>
            <a:ext cx="1831474" cy="507639"/>
          </a:xfrm>
          <a:prstGeom prst="rect">
            <a:avLst/>
          </a:prstGeom>
          <a:noFill/>
          <a:ln>
            <a:noFill/>
          </a:ln>
        </p:spPr>
        <p:txBody>
          <a:bodyPr spcFirstLastPara="1" wrap="square" lIns="0" tIns="0" rIns="0" bIns="0" anchor="t" anchorCtr="0">
            <a:spAutoFit/>
          </a:bodyPr>
          <a:lstStyle/>
          <a:p>
            <a:pPr marL="0" marR="0" lvl="0" indent="0" algn="ctr" rtl="0">
              <a:lnSpc>
                <a:spcPct val="159992"/>
              </a:lnSpc>
              <a:spcBef>
                <a:spcPts val="0"/>
              </a:spcBef>
              <a:spcAft>
                <a:spcPts val="0"/>
              </a:spcAft>
              <a:buNone/>
            </a:pPr>
            <a:r>
              <a:rPr lang="en-US" sz="2842" b="1">
                <a:solidFill>
                  <a:srgbClr val="191919"/>
                </a:solidFill>
                <a:latin typeface="Tahoma"/>
                <a:ea typeface="Tahoma"/>
                <a:cs typeface="Tahoma"/>
                <a:sym typeface="Tahoma"/>
              </a:rPr>
              <a:t>1</a:t>
            </a:r>
            <a:endParaRPr/>
          </a:p>
        </p:txBody>
      </p:sp>
      <p:sp>
        <p:nvSpPr>
          <p:cNvPr id="100" name="Google Shape;100;p2"/>
          <p:cNvSpPr/>
          <p:nvPr/>
        </p:nvSpPr>
        <p:spPr>
          <a:xfrm>
            <a:off x="4690681" y="3967012"/>
            <a:ext cx="2352272" cy="739019"/>
          </a:xfrm>
          <a:custGeom>
            <a:avLst/>
            <a:gdLst/>
            <a:ahLst/>
            <a:cxnLst/>
            <a:rect l="l" t="t" r="r" b="b"/>
            <a:pathLst>
              <a:path w="2102031" h="660400" extrusionOk="0">
                <a:moveTo>
                  <a:pt x="1977571" y="660400"/>
                </a:moveTo>
                <a:lnTo>
                  <a:pt x="124460" y="660400"/>
                </a:lnTo>
                <a:cubicBezTo>
                  <a:pt x="55880" y="660400"/>
                  <a:pt x="0" y="604520"/>
                  <a:pt x="0" y="535940"/>
                </a:cubicBezTo>
                <a:lnTo>
                  <a:pt x="0" y="124460"/>
                </a:lnTo>
                <a:cubicBezTo>
                  <a:pt x="0" y="55880"/>
                  <a:pt x="55880" y="0"/>
                  <a:pt x="124460" y="0"/>
                </a:cubicBezTo>
                <a:lnTo>
                  <a:pt x="1977571" y="0"/>
                </a:lnTo>
                <a:cubicBezTo>
                  <a:pt x="2046151" y="0"/>
                  <a:pt x="2102031" y="55880"/>
                  <a:pt x="2102031" y="124460"/>
                </a:cubicBezTo>
                <a:lnTo>
                  <a:pt x="2102031" y="535940"/>
                </a:lnTo>
                <a:cubicBezTo>
                  <a:pt x="2102031" y="604520"/>
                  <a:pt x="2046151" y="660400"/>
                  <a:pt x="1977571" y="6604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Tahoma"/>
              <a:ea typeface="Tahoma"/>
              <a:cs typeface="Tahoma"/>
              <a:sym typeface="Tahoma"/>
            </a:endParaRPr>
          </a:p>
        </p:txBody>
      </p:sp>
      <p:sp>
        <p:nvSpPr>
          <p:cNvPr id="101" name="Google Shape;101;p2"/>
          <p:cNvSpPr txBox="1"/>
          <p:nvPr/>
        </p:nvSpPr>
        <p:spPr>
          <a:xfrm>
            <a:off x="4951081" y="4006785"/>
            <a:ext cx="1831474" cy="507639"/>
          </a:xfrm>
          <a:prstGeom prst="rect">
            <a:avLst/>
          </a:prstGeom>
          <a:noFill/>
          <a:ln>
            <a:noFill/>
          </a:ln>
        </p:spPr>
        <p:txBody>
          <a:bodyPr spcFirstLastPara="1" wrap="square" lIns="0" tIns="0" rIns="0" bIns="0" anchor="t" anchorCtr="0">
            <a:spAutoFit/>
          </a:bodyPr>
          <a:lstStyle/>
          <a:p>
            <a:pPr marL="0" marR="0" lvl="0" indent="0" algn="ctr" rtl="0">
              <a:lnSpc>
                <a:spcPct val="159992"/>
              </a:lnSpc>
              <a:spcBef>
                <a:spcPts val="0"/>
              </a:spcBef>
              <a:spcAft>
                <a:spcPts val="0"/>
              </a:spcAft>
              <a:buNone/>
            </a:pPr>
            <a:r>
              <a:rPr lang="en-US" sz="2842" b="1">
                <a:solidFill>
                  <a:srgbClr val="191919"/>
                </a:solidFill>
                <a:latin typeface="Tahoma"/>
                <a:ea typeface="Tahoma"/>
                <a:cs typeface="Tahoma"/>
                <a:sym typeface="Tahoma"/>
              </a:rPr>
              <a:t>2</a:t>
            </a:r>
            <a:endParaRPr/>
          </a:p>
        </p:txBody>
      </p:sp>
      <p:sp>
        <p:nvSpPr>
          <p:cNvPr id="102" name="Google Shape;102;p2"/>
          <p:cNvSpPr/>
          <p:nvPr/>
        </p:nvSpPr>
        <p:spPr>
          <a:xfrm>
            <a:off x="7952651" y="3967012"/>
            <a:ext cx="2352272" cy="739019"/>
          </a:xfrm>
          <a:custGeom>
            <a:avLst/>
            <a:gdLst/>
            <a:ahLst/>
            <a:cxnLst/>
            <a:rect l="l" t="t" r="r" b="b"/>
            <a:pathLst>
              <a:path w="2102031" h="660400" extrusionOk="0">
                <a:moveTo>
                  <a:pt x="1977571" y="660400"/>
                </a:moveTo>
                <a:lnTo>
                  <a:pt x="124460" y="660400"/>
                </a:lnTo>
                <a:cubicBezTo>
                  <a:pt x="55880" y="660400"/>
                  <a:pt x="0" y="604520"/>
                  <a:pt x="0" y="535940"/>
                </a:cubicBezTo>
                <a:lnTo>
                  <a:pt x="0" y="124460"/>
                </a:lnTo>
                <a:cubicBezTo>
                  <a:pt x="0" y="55880"/>
                  <a:pt x="55880" y="0"/>
                  <a:pt x="124460" y="0"/>
                </a:cubicBezTo>
                <a:lnTo>
                  <a:pt x="1977571" y="0"/>
                </a:lnTo>
                <a:cubicBezTo>
                  <a:pt x="2046151" y="0"/>
                  <a:pt x="2102031" y="55880"/>
                  <a:pt x="2102031" y="124460"/>
                </a:cubicBezTo>
                <a:lnTo>
                  <a:pt x="2102031" y="535940"/>
                </a:lnTo>
                <a:cubicBezTo>
                  <a:pt x="2102031" y="604520"/>
                  <a:pt x="2046151" y="660400"/>
                  <a:pt x="1977571" y="6604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Tahoma"/>
              <a:ea typeface="Tahoma"/>
              <a:cs typeface="Tahoma"/>
              <a:sym typeface="Tahoma"/>
            </a:endParaRPr>
          </a:p>
        </p:txBody>
      </p:sp>
      <p:sp>
        <p:nvSpPr>
          <p:cNvPr id="103" name="Google Shape;103;p2"/>
          <p:cNvSpPr txBox="1"/>
          <p:nvPr/>
        </p:nvSpPr>
        <p:spPr>
          <a:xfrm>
            <a:off x="8213051" y="4006785"/>
            <a:ext cx="1831474" cy="507639"/>
          </a:xfrm>
          <a:prstGeom prst="rect">
            <a:avLst/>
          </a:prstGeom>
          <a:noFill/>
          <a:ln>
            <a:noFill/>
          </a:ln>
        </p:spPr>
        <p:txBody>
          <a:bodyPr spcFirstLastPara="1" wrap="square" lIns="0" tIns="0" rIns="0" bIns="0" anchor="t" anchorCtr="0">
            <a:spAutoFit/>
          </a:bodyPr>
          <a:lstStyle/>
          <a:p>
            <a:pPr marL="0" marR="0" lvl="0" indent="0" algn="ctr" rtl="0">
              <a:lnSpc>
                <a:spcPct val="159992"/>
              </a:lnSpc>
              <a:spcBef>
                <a:spcPts val="0"/>
              </a:spcBef>
              <a:spcAft>
                <a:spcPts val="0"/>
              </a:spcAft>
              <a:buNone/>
            </a:pPr>
            <a:r>
              <a:rPr lang="en-US" sz="2842" b="1">
                <a:solidFill>
                  <a:srgbClr val="191919"/>
                </a:solidFill>
                <a:latin typeface="Tahoma"/>
                <a:ea typeface="Tahoma"/>
                <a:cs typeface="Tahoma"/>
                <a:sym typeface="Tahoma"/>
              </a:rPr>
              <a:t>3</a:t>
            </a:r>
            <a:endParaRPr/>
          </a:p>
        </p:txBody>
      </p:sp>
      <p:sp>
        <p:nvSpPr>
          <p:cNvPr id="104" name="Google Shape;104;p2"/>
          <p:cNvSpPr/>
          <p:nvPr/>
        </p:nvSpPr>
        <p:spPr>
          <a:xfrm>
            <a:off x="11214621" y="3967012"/>
            <a:ext cx="2352272" cy="739019"/>
          </a:xfrm>
          <a:custGeom>
            <a:avLst/>
            <a:gdLst/>
            <a:ahLst/>
            <a:cxnLst/>
            <a:rect l="l" t="t" r="r" b="b"/>
            <a:pathLst>
              <a:path w="2102031" h="660400" extrusionOk="0">
                <a:moveTo>
                  <a:pt x="1977571" y="660400"/>
                </a:moveTo>
                <a:lnTo>
                  <a:pt x="124460" y="660400"/>
                </a:lnTo>
                <a:cubicBezTo>
                  <a:pt x="55880" y="660400"/>
                  <a:pt x="0" y="604520"/>
                  <a:pt x="0" y="535940"/>
                </a:cubicBezTo>
                <a:lnTo>
                  <a:pt x="0" y="124460"/>
                </a:lnTo>
                <a:cubicBezTo>
                  <a:pt x="0" y="55880"/>
                  <a:pt x="55880" y="0"/>
                  <a:pt x="124460" y="0"/>
                </a:cubicBezTo>
                <a:lnTo>
                  <a:pt x="1977571" y="0"/>
                </a:lnTo>
                <a:cubicBezTo>
                  <a:pt x="2046151" y="0"/>
                  <a:pt x="2102031" y="55880"/>
                  <a:pt x="2102031" y="124460"/>
                </a:cubicBezTo>
                <a:lnTo>
                  <a:pt x="2102031" y="535940"/>
                </a:lnTo>
                <a:cubicBezTo>
                  <a:pt x="2102031" y="604520"/>
                  <a:pt x="2046151" y="660400"/>
                  <a:pt x="1977571" y="6604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Tahoma"/>
              <a:ea typeface="Tahoma"/>
              <a:cs typeface="Tahoma"/>
              <a:sym typeface="Tahoma"/>
            </a:endParaRPr>
          </a:p>
        </p:txBody>
      </p:sp>
      <p:sp>
        <p:nvSpPr>
          <p:cNvPr id="105" name="Google Shape;105;p2"/>
          <p:cNvSpPr txBox="1"/>
          <p:nvPr/>
        </p:nvSpPr>
        <p:spPr>
          <a:xfrm>
            <a:off x="11475020" y="4006785"/>
            <a:ext cx="1831474" cy="507639"/>
          </a:xfrm>
          <a:prstGeom prst="rect">
            <a:avLst/>
          </a:prstGeom>
          <a:noFill/>
          <a:ln>
            <a:noFill/>
          </a:ln>
        </p:spPr>
        <p:txBody>
          <a:bodyPr spcFirstLastPara="1" wrap="square" lIns="0" tIns="0" rIns="0" bIns="0" anchor="t" anchorCtr="0">
            <a:spAutoFit/>
          </a:bodyPr>
          <a:lstStyle/>
          <a:p>
            <a:pPr marL="0" marR="0" lvl="0" indent="0" algn="ctr" rtl="0">
              <a:lnSpc>
                <a:spcPct val="159992"/>
              </a:lnSpc>
              <a:spcBef>
                <a:spcPts val="0"/>
              </a:spcBef>
              <a:spcAft>
                <a:spcPts val="0"/>
              </a:spcAft>
              <a:buNone/>
            </a:pPr>
            <a:r>
              <a:rPr lang="en-US" sz="2842" b="1">
                <a:solidFill>
                  <a:srgbClr val="191919"/>
                </a:solidFill>
                <a:latin typeface="Tahoma"/>
                <a:ea typeface="Tahoma"/>
                <a:cs typeface="Tahoma"/>
                <a:sym typeface="Tahoma"/>
              </a:rPr>
              <a:t>4</a:t>
            </a:r>
            <a:endParaRPr/>
          </a:p>
        </p:txBody>
      </p:sp>
      <p:sp>
        <p:nvSpPr>
          <p:cNvPr id="106" name="Google Shape;106;p2"/>
          <p:cNvSpPr/>
          <p:nvPr/>
        </p:nvSpPr>
        <p:spPr>
          <a:xfrm>
            <a:off x="14476591" y="3967012"/>
            <a:ext cx="2352272" cy="739019"/>
          </a:xfrm>
          <a:custGeom>
            <a:avLst/>
            <a:gdLst/>
            <a:ahLst/>
            <a:cxnLst/>
            <a:rect l="l" t="t" r="r" b="b"/>
            <a:pathLst>
              <a:path w="2102031" h="660400" extrusionOk="0">
                <a:moveTo>
                  <a:pt x="1977571" y="660400"/>
                </a:moveTo>
                <a:lnTo>
                  <a:pt x="124460" y="660400"/>
                </a:lnTo>
                <a:cubicBezTo>
                  <a:pt x="55880" y="660400"/>
                  <a:pt x="0" y="604520"/>
                  <a:pt x="0" y="535940"/>
                </a:cubicBezTo>
                <a:lnTo>
                  <a:pt x="0" y="124460"/>
                </a:lnTo>
                <a:cubicBezTo>
                  <a:pt x="0" y="55880"/>
                  <a:pt x="55880" y="0"/>
                  <a:pt x="124460" y="0"/>
                </a:cubicBezTo>
                <a:lnTo>
                  <a:pt x="1977571" y="0"/>
                </a:lnTo>
                <a:cubicBezTo>
                  <a:pt x="2046151" y="0"/>
                  <a:pt x="2102031" y="55880"/>
                  <a:pt x="2102031" y="124460"/>
                </a:cubicBezTo>
                <a:lnTo>
                  <a:pt x="2102031" y="535940"/>
                </a:lnTo>
                <a:cubicBezTo>
                  <a:pt x="2102031" y="604520"/>
                  <a:pt x="2046151" y="660400"/>
                  <a:pt x="1977571" y="6604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Tahoma"/>
              <a:ea typeface="Tahoma"/>
              <a:cs typeface="Tahoma"/>
              <a:sym typeface="Tahoma"/>
            </a:endParaRPr>
          </a:p>
        </p:txBody>
      </p:sp>
      <p:sp>
        <p:nvSpPr>
          <p:cNvPr id="107" name="Google Shape;107;p2"/>
          <p:cNvSpPr txBox="1"/>
          <p:nvPr/>
        </p:nvSpPr>
        <p:spPr>
          <a:xfrm>
            <a:off x="14736990" y="4006785"/>
            <a:ext cx="1831474" cy="507639"/>
          </a:xfrm>
          <a:prstGeom prst="rect">
            <a:avLst/>
          </a:prstGeom>
          <a:noFill/>
          <a:ln>
            <a:noFill/>
          </a:ln>
        </p:spPr>
        <p:txBody>
          <a:bodyPr spcFirstLastPara="1" wrap="square" lIns="0" tIns="0" rIns="0" bIns="0" anchor="t" anchorCtr="0">
            <a:spAutoFit/>
          </a:bodyPr>
          <a:lstStyle/>
          <a:p>
            <a:pPr marL="0" marR="0" lvl="0" indent="0" algn="ctr" rtl="0">
              <a:lnSpc>
                <a:spcPct val="159992"/>
              </a:lnSpc>
              <a:spcBef>
                <a:spcPts val="0"/>
              </a:spcBef>
              <a:spcAft>
                <a:spcPts val="0"/>
              </a:spcAft>
              <a:buNone/>
            </a:pPr>
            <a:r>
              <a:rPr lang="en-US" sz="2842" b="1">
                <a:solidFill>
                  <a:srgbClr val="191919"/>
                </a:solidFill>
                <a:latin typeface="Tahoma"/>
                <a:ea typeface="Tahoma"/>
                <a:cs typeface="Tahoma"/>
                <a:sym typeface="Tahoma"/>
              </a:rPr>
              <a:t>5</a:t>
            </a:r>
            <a:endParaRPr/>
          </a:p>
        </p:txBody>
      </p:sp>
      <p:cxnSp>
        <p:nvCxnSpPr>
          <p:cNvPr id="108" name="Google Shape;108;p2"/>
          <p:cNvCxnSpPr/>
          <p:nvPr/>
        </p:nvCxnSpPr>
        <p:spPr>
          <a:xfrm>
            <a:off x="2616127" y="4706031"/>
            <a:ext cx="0" cy="856700"/>
          </a:xfrm>
          <a:prstGeom prst="straightConnector1">
            <a:avLst/>
          </a:prstGeom>
          <a:noFill/>
          <a:ln w="19050" cap="rnd" cmpd="sng">
            <a:solidFill>
              <a:srgbClr val="000000"/>
            </a:solidFill>
            <a:prstDash val="solid"/>
            <a:round/>
            <a:headEnd type="none" w="sm" len="sm"/>
            <a:tailEnd type="triangle" w="med" len="med"/>
          </a:ln>
        </p:spPr>
      </p:cxnSp>
      <p:cxnSp>
        <p:nvCxnSpPr>
          <p:cNvPr id="109" name="Google Shape;109;p2"/>
          <p:cNvCxnSpPr/>
          <p:nvPr/>
        </p:nvCxnSpPr>
        <p:spPr>
          <a:xfrm>
            <a:off x="5878097" y="4706031"/>
            <a:ext cx="0" cy="856700"/>
          </a:xfrm>
          <a:prstGeom prst="straightConnector1">
            <a:avLst/>
          </a:prstGeom>
          <a:noFill/>
          <a:ln w="19050" cap="rnd" cmpd="sng">
            <a:solidFill>
              <a:srgbClr val="000000"/>
            </a:solidFill>
            <a:prstDash val="solid"/>
            <a:round/>
            <a:headEnd type="none" w="sm" len="sm"/>
            <a:tailEnd type="triangle" w="med" len="med"/>
          </a:ln>
        </p:spPr>
      </p:cxnSp>
      <p:cxnSp>
        <p:nvCxnSpPr>
          <p:cNvPr id="110" name="Google Shape;110;p2"/>
          <p:cNvCxnSpPr/>
          <p:nvPr/>
        </p:nvCxnSpPr>
        <p:spPr>
          <a:xfrm>
            <a:off x="9140067" y="4706031"/>
            <a:ext cx="0" cy="856700"/>
          </a:xfrm>
          <a:prstGeom prst="straightConnector1">
            <a:avLst/>
          </a:prstGeom>
          <a:noFill/>
          <a:ln w="19050" cap="rnd" cmpd="sng">
            <a:solidFill>
              <a:srgbClr val="000000"/>
            </a:solidFill>
            <a:prstDash val="solid"/>
            <a:round/>
            <a:headEnd type="none" w="sm" len="sm"/>
            <a:tailEnd type="triangle" w="med" len="med"/>
          </a:ln>
        </p:spPr>
      </p:cxnSp>
      <p:cxnSp>
        <p:nvCxnSpPr>
          <p:cNvPr id="111" name="Google Shape;111;p2"/>
          <p:cNvCxnSpPr/>
          <p:nvPr/>
        </p:nvCxnSpPr>
        <p:spPr>
          <a:xfrm>
            <a:off x="12402037" y="4706031"/>
            <a:ext cx="0" cy="856700"/>
          </a:xfrm>
          <a:prstGeom prst="straightConnector1">
            <a:avLst/>
          </a:prstGeom>
          <a:noFill/>
          <a:ln w="19050" cap="rnd" cmpd="sng">
            <a:solidFill>
              <a:srgbClr val="000000"/>
            </a:solidFill>
            <a:prstDash val="solid"/>
            <a:round/>
            <a:headEnd type="none" w="sm" len="sm"/>
            <a:tailEnd type="triangle" w="med" len="med"/>
          </a:ln>
        </p:spPr>
      </p:cxnSp>
      <p:cxnSp>
        <p:nvCxnSpPr>
          <p:cNvPr id="112" name="Google Shape;112;p2"/>
          <p:cNvCxnSpPr/>
          <p:nvPr/>
        </p:nvCxnSpPr>
        <p:spPr>
          <a:xfrm>
            <a:off x="15664007" y="4706031"/>
            <a:ext cx="0" cy="856700"/>
          </a:xfrm>
          <a:prstGeom prst="straightConnector1">
            <a:avLst/>
          </a:prstGeom>
          <a:noFill/>
          <a:ln w="19050" cap="rnd" cmpd="sng">
            <a:solidFill>
              <a:srgbClr val="000000"/>
            </a:solidFill>
            <a:prstDash val="solid"/>
            <a:round/>
            <a:headEnd type="none" w="sm" len="sm"/>
            <a:tailEnd type="triangle" w="med" len="med"/>
          </a:ln>
        </p:spPr>
      </p:cxnSp>
      <p:sp>
        <p:nvSpPr>
          <p:cNvPr id="113" name="Google Shape;113;p2"/>
          <p:cNvSpPr txBox="1"/>
          <p:nvPr/>
        </p:nvSpPr>
        <p:spPr>
          <a:xfrm>
            <a:off x="4701960" y="5835885"/>
            <a:ext cx="2352272" cy="561244"/>
          </a:xfrm>
          <a:prstGeom prst="rect">
            <a:avLst/>
          </a:prstGeom>
          <a:noFill/>
          <a:ln>
            <a:noFill/>
          </a:ln>
        </p:spPr>
        <p:txBody>
          <a:bodyPr spcFirstLastPara="1" wrap="square" lIns="0" tIns="0" rIns="0" bIns="0" anchor="t" anchorCtr="0">
            <a:spAutoFit/>
          </a:bodyPr>
          <a:lstStyle/>
          <a:p>
            <a:pPr marL="0" marR="0" lvl="0" indent="0" algn="ctr" rtl="0">
              <a:lnSpc>
                <a:spcPct val="164995"/>
              </a:lnSpc>
              <a:spcBef>
                <a:spcPts val="0"/>
              </a:spcBef>
              <a:spcAft>
                <a:spcPts val="0"/>
              </a:spcAft>
              <a:buNone/>
            </a:pPr>
            <a:r>
              <a:rPr lang="en-US" sz="3051" b="1">
                <a:solidFill>
                  <a:srgbClr val="191919"/>
                </a:solidFill>
                <a:latin typeface="Tahoma"/>
                <a:ea typeface="Tahoma"/>
                <a:cs typeface="Tahoma"/>
                <a:sym typeface="Tahoma"/>
              </a:rPr>
              <a:t>SSIS</a:t>
            </a:r>
            <a:endParaRPr/>
          </a:p>
        </p:txBody>
      </p:sp>
      <p:sp>
        <p:nvSpPr>
          <p:cNvPr id="114" name="Google Shape;114;p2"/>
          <p:cNvSpPr txBox="1"/>
          <p:nvPr/>
        </p:nvSpPr>
        <p:spPr>
          <a:xfrm>
            <a:off x="7967864" y="5835885"/>
            <a:ext cx="2352272" cy="561244"/>
          </a:xfrm>
          <a:prstGeom prst="rect">
            <a:avLst/>
          </a:prstGeom>
          <a:noFill/>
          <a:ln>
            <a:noFill/>
          </a:ln>
        </p:spPr>
        <p:txBody>
          <a:bodyPr spcFirstLastPara="1" wrap="square" lIns="0" tIns="0" rIns="0" bIns="0" anchor="t" anchorCtr="0">
            <a:spAutoFit/>
          </a:bodyPr>
          <a:lstStyle/>
          <a:p>
            <a:pPr marL="0" marR="0" lvl="0" indent="0" algn="ctr" rtl="0">
              <a:lnSpc>
                <a:spcPct val="164995"/>
              </a:lnSpc>
              <a:spcBef>
                <a:spcPts val="0"/>
              </a:spcBef>
              <a:spcAft>
                <a:spcPts val="0"/>
              </a:spcAft>
              <a:buNone/>
            </a:pPr>
            <a:r>
              <a:rPr lang="en-US" sz="3051" b="1">
                <a:solidFill>
                  <a:srgbClr val="191919"/>
                </a:solidFill>
                <a:latin typeface="Tahoma"/>
                <a:ea typeface="Tahoma"/>
                <a:cs typeface="Tahoma"/>
                <a:sym typeface="Tahoma"/>
              </a:rPr>
              <a:t>SSAS</a:t>
            </a:r>
            <a:endParaRPr/>
          </a:p>
        </p:txBody>
      </p:sp>
      <p:sp>
        <p:nvSpPr>
          <p:cNvPr id="115" name="Google Shape;115;p2"/>
          <p:cNvSpPr txBox="1"/>
          <p:nvPr/>
        </p:nvSpPr>
        <p:spPr>
          <a:xfrm>
            <a:off x="11214621" y="5835885"/>
            <a:ext cx="2352272" cy="1232164"/>
          </a:xfrm>
          <a:prstGeom prst="rect">
            <a:avLst/>
          </a:prstGeom>
          <a:noFill/>
          <a:ln>
            <a:noFill/>
          </a:ln>
        </p:spPr>
        <p:txBody>
          <a:bodyPr spcFirstLastPara="1" wrap="square" lIns="0" tIns="0" rIns="0" bIns="0" anchor="t" anchorCtr="0">
            <a:spAutoFit/>
          </a:bodyPr>
          <a:lstStyle/>
          <a:p>
            <a:pPr marL="0" marR="0" lvl="0" indent="0" algn="ctr" rtl="0">
              <a:lnSpc>
                <a:spcPct val="164995"/>
              </a:lnSpc>
              <a:spcBef>
                <a:spcPts val="0"/>
              </a:spcBef>
              <a:spcAft>
                <a:spcPts val="0"/>
              </a:spcAft>
              <a:buNone/>
            </a:pPr>
            <a:r>
              <a:rPr lang="en-US" sz="3051" b="1">
                <a:solidFill>
                  <a:srgbClr val="191919"/>
                </a:solidFill>
                <a:latin typeface="Tahoma"/>
                <a:ea typeface="Tahoma"/>
                <a:cs typeface="Tahoma"/>
                <a:sym typeface="Tahoma"/>
              </a:rPr>
              <a:t>SSRS và Power BI</a:t>
            </a:r>
            <a:endParaRPr/>
          </a:p>
        </p:txBody>
      </p:sp>
      <p:sp>
        <p:nvSpPr>
          <p:cNvPr id="116" name="Google Shape;116;p2"/>
          <p:cNvSpPr txBox="1"/>
          <p:nvPr/>
        </p:nvSpPr>
        <p:spPr>
          <a:xfrm>
            <a:off x="14487870" y="5835885"/>
            <a:ext cx="2352272" cy="1202445"/>
          </a:xfrm>
          <a:prstGeom prst="rect">
            <a:avLst/>
          </a:prstGeom>
          <a:noFill/>
          <a:ln>
            <a:noFill/>
          </a:ln>
        </p:spPr>
        <p:txBody>
          <a:bodyPr spcFirstLastPara="1" wrap="square" lIns="0" tIns="0" rIns="0" bIns="0" anchor="t" anchorCtr="0">
            <a:spAutoFit/>
          </a:bodyPr>
          <a:lstStyle/>
          <a:p>
            <a:pPr marL="0" marR="0" lvl="0" indent="0" algn="ctr" rtl="0">
              <a:lnSpc>
                <a:spcPct val="164995"/>
              </a:lnSpc>
              <a:spcBef>
                <a:spcPts val="0"/>
              </a:spcBef>
              <a:spcAft>
                <a:spcPts val="0"/>
              </a:spcAft>
              <a:buNone/>
            </a:pPr>
            <a:r>
              <a:rPr lang="en-US" sz="3051" b="1">
                <a:solidFill>
                  <a:srgbClr val="191919"/>
                </a:solidFill>
                <a:latin typeface="Tahoma"/>
                <a:ea typeface="Tahoma"/>
                <a:cs typeface="Tahoma"/>
                <a:sym typeface="Tahoma"/>
              </a:rPr>
              <a:t>Data Mining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25"/>
        <p:cNvGrpSpPr/>
        <p:nvPr/>
      </p:nvGrpSpPr>
      <p:grpSpPr>
        <a:xfrm>
          <a:off x="0" y="0"/>
          <a:ext cx="0" cy="0"/>
          <a:chOff x="0" y="0"/>
          <a:chExt cx="0" cy="0"/>
        </a:xfrm>
      </p:grpSpPr>
      <p:sp>
        <p:nvSpPr>
          <p:cNvPr id="326" name="Google Shape;326;p20"/>
          <p:cNvSpPr/>
          <p:nvPr/>
        </p:nvSpPr>
        <p:spPr>
          <a:xfrm>
            <a:off x="2301390" y="2809618"/>
            <a:ext cx="13685217" cy="7284747"/>
          </a:xfrm>
          <a:custGeom>
            <a:avLst/>
            <a:gdLst/>
            <a:ahLst/>
            <a:cxnLst/>
            <a:rect l="l" t="t" r="r" b="b"/>
            <a:pathLst>
              <a:path w="13685217" h="7284747" extrusionOk="0">
                <a:moveTo>
                  <a:pt x="0" y="0"/>
                </a:moveTo>
                <a:lnTo>
                  <a:pt x="13685218" y="0"/>
                </a:lnTo>
                <a:lnTo>
                  <a:pt x="13685218" y="7284746"/>
                </a:lnTo>
                <a:lnTo>
                  <a:pt x="0" y="728474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20"/>
          <p:cNvSpPr txBox="1"/>
          <p:nvPr/>
        </p:nvSpPr>
        <p:spPr>
          <a:xfrm>
            <a:off x="2042149" y="1613008"/>
            <a:ext cx="14203701" cy="1196610"/>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biểu</a:t>
            </a:r>
            <a:r>
              <a:rPr lang="en-US" sz="24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2:</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Thống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kê</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diện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tích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bất</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động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sản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của</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từng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khu</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vực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được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giao</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dịch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qua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từng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năm</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chỉ</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tính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những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mảnh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đất</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loại</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hình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kiến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trúc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là</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“Bungalow”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và</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“Tower”</a:t>
            </a:r>
            <a:endParaRPr sz="2400" dirty="0">
              <a:latin typeface="Tahoma" panose="020B0604030504040204" pitchFamily="34" charset="0"/>
              <a:ea typeface="Tahoma" panose="020B0604030504040204" pitchFamily="34" charset="0"/>
              <a:cs typeface="Tahoma" panose="020B0604030504040204" pitchFamily="34" charset="0"/>
            </a:endParaRPr>
          </a:p>
        </p:txBody>
      </p:sp>
      <p:sp>
        <p:nvSpPr>
          <p:cNvPr id="3" name="Google Shape;320;p19">
            <a:extLst>
              <a:ext uri="{FF2B5EF4-FFF2-40B4-BE49-F238E27FC236}">
                <a16:creationId xmlns:a16="http://schemas.microsoft.com/office/drawing/2014/main" id="{1AE21B0B-6D41-4BE6-08FC-7E40EED9EACE}"/>
              </a:ext>
            </a:extLst>
          </p:cNvPr>
          <p:cNvSpPr txBox="1"/>
          <p:nvPr/>
        </p:nvSpPr>
        <p:spPr>
          <a:xfrm>
            <a:off x="663996" y="7280"/>
            <a:ext cx="4114200" cy="1123200"/>
          </a:xfrm>
          <a:prstGeom prst="rect">
            <a:avLst/>
          </a:prstGeom>
          <a:noFill/>
          <a:ln>
            <a:noFill/>
          </a:ln>
        </p:spPr>
        <p:txBody>
          <a:bodyPr spcFirstLastPara="1" wrap="square" lIns="0" tIns="0" rIns="0" bIns="0" anchor="t" anchorCtr="0">
            <a:spAutoFit/>
          </a:bodyPr>
          <a:lstStyle/>
          <a:p>
            <a:pPr marL="0" marR="0" lvl="0" indent="0" algn="ctr" rtl="0">
              <a:lnSpc>
                <a:spcPct val="161998"/>
              </a:lnSpc>
              <a:spcBef>
                <a:spcPts val="0"/>
              </a:spcBef>
              <a:spcAft>
                <a:spcPts val="0"/>
              </a:spcAft>
              <a:buNone/>
            </a:pPr>
            <a:r>
              <a:rPr lang="en-US" sz="7297" b="1" dirty="0">
                <a:solidFill>
                  <a:srgbClr val="FFDE59"/>
                </a:solidFill>
              </a:rPr>
              <a:t>Power BI</a:t>
            </a:r>
            <a:endParaRPr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32"/>
        <p:cNvGrpSpPr/>
        <p:nvPr/>
      </p:nvGrpSpPr>
      <p:grpSpPr>
        <a:xfrm>
          <a:off x="0" y="0"/>
          <a:ext cx="0" cy="0"/>
          <a:chOff x="0" y="0"/>
          <a:chExt cx="0" cy="0"/>
        </a:xfrm>
      </p:grpSpPr>
      <p:sp>
        <p:nvSpPr>
          <p:cNvPr id="333" name="Google Shape;333;p21"/>
          <p:cNvSpPr/>
          <p:nvPr/>
        </p:nvSpPr>
        <p:spPr>
          <a:xfrm>
            <a:off x="3049656" y="2463020"/>
            <a:ext cx="12165926" cy="7461768"/>
          </a:xfrm>
          <a:custGeom>
            <a:avLst/>
            <a:gdLst/>
            <a:ahLst/>
            <a:cxnLst/>
            <a:rect l="l" t="t" r="r" b="b"/>
            <a:pathLst>
              <a:path w="12165926" h="7461768" extrusionOk="0">
                <a:moveTo>
                  <a:pt x="0" y="0"/>
                </a:moveTo>
                <a:lnTo>
                  <a:pt x="12165926" y="0"/>
                </a:lnTo>
                <a:lnTo>
                  <a:pt x="12165926" y="7461768"/>
                </a:lnTo>
                <a:lnTo>
                  <a:pt x="0" y="746176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21"/>
          <p:cNvSpPr txBox="1"/>
          <p:nvPr/>
        </p:nvSpPr>
        <p:spPr>
          <a:xfrm>
            <a:off x="1935758" y="1695686"/>
            <a:ext cx="14416484" cy="648191"/>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Báo</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biểu</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3</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Thống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kê</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số</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lượng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và</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tổng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số</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tiền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giao</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dịch</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đạt</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chuẩn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chất</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lượng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cao</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qua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từng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năm</a:t>
            </a:r>
            <a:endParaRPr sz="26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2" name="Google Shape;320;p19">
            <a:extLst>
              <a:ext uri="{FF2B5EF4-FFF2-40B4-BE49-F238E27FC236}">
                <a16:creationId xmlns:a16="http://schemas.microsoft.com/office/drawing/2014/main" id="{39002202-4965-C4D7-5678-E39FD650AD1E}"/>
              </a:ext>
            </a:extLst>
          </p:cNvPr>
          <p:cNvSpPr txBox="1"/>
          <p:nvPr/>
        </p:nvSpPr>
        <p:spPr>
          <a:xfrm>
            <a:off x="663996" y="7280"/>
            <a:ext cx="4114200" cy="1123200"/>
          </a:xfrm>
          <a:prstGeom prst="rect">
            <a:avLst/>
          </a:prstGeom>
          <a:noFill/>
          <a:ln>
            <a:noFill/>
          </a:ln>
        </p:spPr>
        <p:txBody>
          <a:bodyPr spcFirstLastPara="1" wrap="square" lIns="0" tIns="0" rIns="0" bIns="0" anchor="t" anchorCtr="0">
            <a:spAutoFit/>
          </a:bodyPr>
          <a:lstStyle/>
          <a:p>
            <a:pPr marL="0" marR="0" lvl="0" indent="0" algn="ctr" rtl="0">
              <a:lnSpc>
                <a:spcPct val="161998"/>
              </a:lnSpc>
              <a:spcBef>
                <a:spcPts val="0"/>
              </a:spcBef>
              <a:spcAft>
                <a:spcPts val="0"/>
              </a:spcAft>
              <a:buNone/>
            </a:pPr>
            <a:r>
              <a:rPr lang="en-US" sz="7297" b="1" dirty="0">
                <a:solidFill>
                  <a:srgbClr val="FFDE59"/>
                </a:solidFill>
              </a:rPr>
              <a:t>Power BI</a:t>
            </a:r>
            <a:endParaRPr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39"/>
        <p:cNvGrpSpPr/>
        <p:nvPr/>
      </p:nvGrpSpPr>
      <p:grpSpPr>
        <a:xfrm>
          <a:off x="0" y="0"/>
          <a:ext cx="0" cy="0"/>
          <a:chOff x="0" y="0"/>
          <a:chExt cx="0" cy="0"/>
        </a:xfrm>
      </p:grpSpPr>
      <p:sp>
        <p:nvSpPr>
          <p:cNvPr id="340" name="Google Shape;340;p22"/>
          <p:cNvSpPr/>
          <p:nvPr/>
        </p:nvSpPr>
        <p:spPr>
          <a:xfrm>
            <a:off x="4509792" y="1864927"/>
            <a:ext cx="13069548" cy="7945145"/>
          </a:xfrm>
          <a:custGeom>
            <a:avLst/>
            <a:gdLst/>
            <a:ahLst/>
            <a:cxnLst/>
            <a:rect l="l" t="t" r="r" b="b"/>
            <a:pathLst>
              <a:path w="12103932" h="7945145" extrusionOk="0">
                <a:moveTo>
                  <a:pt x="0" y="0"/>
                </a:moveTo>
                <a:lnTo>
                  <a:pt x="12103932" y="0"/>
                </a:lnTo>
                <a:lnTo>
                  <a:pt x="12103932" y="7945145"/>
                </a:lnTo>
                <a:lnTo>
                  <a:pt x="0" y="794514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22"/>
          <p:cNvSpPr txBox="1"/>
          <p:nvPr/>
        </p:nvSpPr>
        <p:spPr>
          <a:xfrm>
            <a:off x="607808" y="189534"/>
            <a:ext cx="5679600" cy="1123200"/>
          </a:xfrm>
          <a:prstGeom prst="rect">
            <a:avLst/>
          </a:prstGeom>
          <a:noFill/>
          <a:ln>
            <a:noFill/>
          </a:ln>
        </p:spPr>
        <p:txBody>
          <a:bodyPr spcFirstLastPara="1" wrap="square" lIns="0" tIns="0" rIns="0" bIns="0" anchor="t" anchorCtr="0">
            <a:spAutoFit/>
          </a:bodyPr>
          <a:lstStyle/>
          <a:p>
            <a:pPr marL="0" marR="0" lvl="0" indent="0" algn="ctr" rtl="0">
              <a:lnSpc>
                <a:spcPct val="161998"/>
              </a:lnSpc>
              <a:spcBef>
                <a:spcPts val="0"/>
              </a:spcBef>
              <a:spcAft>
                <a:spcPts val="0"/>
              </a:spcAft>
              <a:buNone/>
            </a:pPr>
            <a:r>
              <a:rPr lang="en-US" sz="7297" b="1">
                <a:solidFill>
                  <a:srgbClr val="FF5757"/>
                </a:solidFill>
              </a:rPr>
              <a:t> Data Mining</a:t>
            </a:r>
            <a:endParaRPr b="1"/>
          </a:p>
        </p:txBody>
      </p:sp>
      <p:sp>
        <p:nvSpPr>
          <p:cNvPr id="342" name="Google Shape;342;p22"/>
          <p:cNvSpPr txBox="1"/>
          <p:nvPr/>
        </p:nvSpPr>
        <p:spPr>
          <a:xfrm>
            <a:off x="11453150" y="476928"/>
            <a:ext cx="5906162" cy="1196610"/>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Data mining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xem</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tỉ</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lệ</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nhà</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thang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máy</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ứng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trên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các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dữ</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kiện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thuộc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tính</a:t>
            </a:r>
            <a:endParaRPr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343" name="Google Shape;343;p22"/>
          <p:cNvSpPr txBox="1"/>
          <p:nvPr/>
        </p:nvSpPr>
        <p:spPr>
          <a:xfrm>
            <a:off x="1028700" y="4750498"/>
            <a:ext cx="3161052" cy="947311"/>
          </a:xfrm>
          <a:prstGeom prst="rect">
            <a:avLst/>
          </a:prstGeom>
          <a:noFill/>
          <a:ln>
            <a:noFill/>
          </a:ln>
        </p:spPr>
        <p:txBody>
          <a:bodyPr spcFirstLastPara="1" wrap="square" lIns="0" tIns="0" rIns="0" bIns="0" anchor="t" anchorCtr="0">
            <a:spAutoFit/>
          </a:bodyPr>
          <a:lstStyle/>
          <a:p>
            <a:pPr marL="0" marR="0" lvl="0" indent="0" algn="ctr" rtl="0">
              <a:lnSpc>
                <a:spcPct val="162018"/>
              </a:lnSpc>
              <a:spcBef>
                <a:spcPts val="0"/>
              </a:spcBef>
              <a:spcAft>
                <a:spcPts val="0"/>
              </a:spcAft>
              <a:buNone/>
            </a:pPr>
            <a:r>
              <a:rPr lang="en-US" sz="3800" dirty="0">
                <a:solidFill>
                  <a:srgbClr val="000000"/>
                </a:solidFill>
                <a:latin typeface="Tahoma" panose="020B0604030504040204" pitchFamily="34" charset="0"/>
                <a:ea typeface="Tahoma" panose="020B0604030504040204" pitchFamily="34" charset="0"/>
                <a:cs typeface="Tahoma" panose="020B0604030504040204" pitchFamily="34" charset="0"/>
                <a:sym typeface="Arial"/>
              </a:rPr>
              <a:t>Decision tree</a:t>
            </a:r>
            <a:endParaRPr sz="38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47"/>
        <p:cNvGrpSpPr/>
        <p:nvPr/>
      </p:nvGrpSpPr>
      <p:grpSpPr>
        <a:xfrm>
          <a:off x="0" y="0"/>
          <a:ext cx="0" cy="0"/>
          <a:chOff x="0" y="0"/>
          <a:chExt cx="0" cy="0"/>
        </a:xfrm>
      </p:grpSpPr>
      <p:sp>
        <p:nvSpPr>
          <p:cNvPr id="348" name="Google Shape;348;p23"/>
          <p:cNvSpPr/>
          <p:nvPr/>
        </p:nvSpPr>
        <p:spPr>
          <a:xfrm>
            <a:off x="6044808" y="2627620"/>
            <a:ext cx="11811676" cy="6372248"/>
          </a:xfrm>
          <a:custGeom>
            <a:avLst/>
            <a:gdLst/>
            <a:ahLst/>
            <a:cxnLst/>
            <a:rect l="l" t="t" r="r" b="b"/>
            <a:pathLst>
              <a:path w="11811676" h="6372248" extrusionOk="0">
                <a:moveTo>
                  <a:pt x="0" y="0"/>
                </a:moveTo>
                <a:lnTo>
                  <a:pt x="11811676" y="0"/>
                </a:lnTo>
                <a:lnTo>
                  <a:pt x="11811676" y="6372248"/>
                </a:lnTo>
                <a:lnTo>
                  <a:pt x="0" y="637224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23"/>
          <p:cNvSpPr txBox="1"/>
          <p:nvPr/>
        </p:nvSpPr>
        <p:spPr>
          <a:xfrm>
            <a:off x="607808" y="189534"/>
            <a:ext cx="5679600" cy="1123200"/>
          </a:xfrm>
          <a:prstGeom prst="rect">
            <a:avLst/>
          </a:prstGeom>
          <a:noFill/>
          <a:ln>
            <a:noFill/>
          </a:ln>
        </p:spPr>
        <p:txBody>
          <a:bodyPr spcFirstLastPara="1" wrap="square" lIns="0" tIns="0" rIns="0" bIns="0" anchor="t" anchorCtr="0">
            <a:spAutoFit/>
          </a:bodyPr>
          <a:lstStyle/>
          <a:p>
            <a:pPr marL="0" marR="0" lvl="0" indent="0" algn="ctr" rtl="0">
              <a:lnSpc>
                <a:spcPct val="161998"/>
              </a:lnSpc>
              <a:spcBef>
                <a:spcPts val="0"/>
              </a:spcBef>
              <a:spcAft>
                <a:spcPts val="0"/>
              </a:spcAft>
              <a:buNone/>
            </a:pPr>
            <a:r>
              <a:rPr lang="en-US" sz="7297" b="1" dirty="0">
                <a:solidFill>
                  <a:srgbClr val="FF5757"/>
                </a:solidFill>
              </a:rPr>
              <a:t> Data Mining</a:t>
            </a:r>
            <a:endParaRPr b="1" dirty="0"/>
          </a:p>
        </p:txBody>
      </p:sp>
      <p:sp>
        <p:nvSpPr>
          <p:cNvPr id="351" name="Google Shape;351;p23"/>
          <p:cNvSpPr txBox="1"/>
          <p:nvPr/>
        </p:nvSpPr>
        <p:spPr>
          <a:xfrm>
            <a:off x="377412" y="4212508"/>
            <a:ext cx="5484632" cy="244643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b="1" dirty="0" err="1">
                <a:solidFill>
                  <a:srgbClr val="000000"/>
                </a:solidFill>
                <a:latin typeface="Tahoma"/>
                <a:ea typeface="Tahoma"/>
                <a:cs typeface="Tahoma"/>
                <a:sym typeface="Tahoma"/>
              </a:rPr>
              <a:t>Những</a:t>
            </a:r>
            <a:r>
              <a:rPr lang="en-US" sz="2400" b="1" dirty="0">
                <a:solidFill>
                  <a:srgbClr val="000000"/>
                </a:solidFill>
                <a:latin typeface="Tahoma"/>
                <a:ea typeface="Tahoma"/>
                <a:cs typeface="Tahoma"/>
                <a:sym typeface="Tahoma"/>
              </a:rPr>
              <a:t> </a:t>
            </a:r>
            <a:r>
              <a:rPr lang="en-US" sz="2400" b="1" dirty="0" err="1">
                <a:solidFill>
                  <a:srgbClr val="000000"/>
                </a:solidFill>
                <a:latin typeface="Tahoma"/>
                <a:ea typeface="Tahoma"/>
                <a:cs typeface="Tahoma"/>
                <a:sym typeface="Tahoma"/>
              </a:rPr>
              <a:t>thuộc</a:t>
            </a:r>
            <a:r>
              <a:rPr lang="en-US" sz="2400" b="1" dirty="0">
                <a:solidFill>
                  <a:srgbClr val="000000"/>
                </a:solidFill>
                <a:latin typeface="Tahoma"/>
                <a:ea typeface="Tahoma"/>
                <a:cs typeface="Tahoma"/>
                <a:sym typeface="Tahoma"/>
              </a:rPr>
              <a:t> </a:t>
            </a:r>
            <a:r>
              <a:rPr lang="en-US" sz="2400" b="1" dirty="0" err="1">
                <a:solidFill>
                  <a:srgbClr val="000000"/>
                </a:solidFill>
                <a:latin typeface="Tahoma"/>
                <a:ea typeface="Tahoma"/>
                <a:cs typeface="Tahoma"/>
                <a:sym typeface="Tahoma"/>
              </a:rPr>
              <a:t>tính</a:t>
            </a:r>
            <a:r>
              <a:rPr lang="en-US" sz="2400" b="1" dirty="0">
                <a:solidFill>
                  <a:srgbClr val="000000"/>
                </a:solidFill>
                <a:latin typeface="Tahoma"/>
                <a:ea typeface="Tahoma"/>
                <a:cs typeface="Tahoma"/>
                <a:sym typeface="Tahoma"/>
              </a:rPr>
              <a:t> </a:t>
            </a:r>
            <a:r>
              <a:rPr lang="en-US" sz="2400" b="1" dirty="0" err="1">
                <a:solidFill>
                  <a:srgbClr val="000000"/>
                </a:solidFill>
                <a:latin typeface="Tahoma"/>
                <a:ea typeface="Tahoma"/>
                <a:cs typeface="Tahoma"/>
                <a:sym typeface="Tahoma"/>
              </a:rPr>
              <a:t>có</a:t>
            </a:r>
            <a:r>
              <a:rPr lang="en-US" sz="2400" b="1" dirty="0">
                <a:solidFill>
                  <a:srgbClr val="000000"/>
                </a:solidFill>
                <a:latin typeface="Tahoma"/>
                <a:ea typeface="Tahoma"/>
                <a:cs typeface="Tahoma"/>
                <a:sym typeface="Tahoma"/>
              </a:rPr>
              <a:t> </a:t>
            </a:r>
            <a:r>
              <a:rPr lang="en-US" sz="2400" b="1" dirty="0" err="1">
                <a:solidFill>
                  <a:srgbClr val="000000"/>
                </a:solidFill>
                <a:latin typeface="Tahoma"/>
                <a:ea typeface="Tahoma"/>
                <a:cs typeface="Tahoma"/>
                <a:sym typeface="Tahoma"/>
              </a:rPr>
              <a:t>độ</a:t>
            </a:r>
            <a:r>
              <a:rPr lang="en-US" sz="2400" b="1" dirty="0">
                <a:solidFill>
                  <a:srgbClr val="000000"/>
                </a:solidFill>
                <a:latin typeface="Tahoma"/>
                <a:ea typeface="Tahoma"/>
                <a:cs typeface="Tahoma"/>
                <a:sym typeface="Tahoma"/>
              </a:rPr>
              <a:t> </a:t>
            </a:r>
            <a:r>
              <a:rPr lang="en-US" sz="2400" b="1" dirty="0" err="1">
                <a:solidFill>
                  <a:srgbClr val="000000"/>
                </a:solidFill>
                <a:latin typeface="Tahoma"/>
                <a:ea typeface="Tahoma"/>
                <a:cs typeface="Tahoma"/>
                <a:sym typeface="Tahoma"/>
              </a:rPr>
              <a:t>ảnh</a:t>
            </a:r>
            <a:r>
              <a:rPr lang="en-US" sz="2400" b="1" dirty="0">
                <a:solidFill>
                  <a:srgbClr val="000000"/>
                </a:solidFill>
                <a:latin typeface="Tahoma"/>
                <a:ea typeface="Tahoma"/>
                <a:cs typeface="Tahoma"/>
                <a:sym typeface="Tahoma"/>
              </a:rPr>
              <a:t> </a:t>
            </a:r>
            <a:r>
              <a:rPr lang="en-US" sz="2400" b="1" dirty="0" err="1">
                <a:solidFill>
                  <a:srgbClr val="000000"/>
                </a:solidFill>
                <a:latin typeface="Tahoma"/>
                <a:ea typeface="Tahoma"/>
                <a:cs typeface="Tahoma"/>
                <a:sym typeface="Tahoma"/>
              </a:rPr>
              <a:t>hưởng</a:t>
            </a:r>
            <a:r>
              <a:rPr lang="en-US" sz="2400" b="1" dirty="0">
                <a:solidFill>
                  <a:srgbClr val="000000"/>
                </a:solidFill>
                <a:latin typeface="Tahoma"/>
                <a:ea typeface="Tahoma"/>
                <a:cs typeface="Tahoma"/>
                <a:sym typeface="Tahoma"/>
              </a:rPr>
              <a:t> </a:t>
            </a:r>
            <a:r>
              <a:rPr lang="en-US" sz="2400" b="1" dirty="0" err="1">
                <a:solidFill>
                  <a:srgbClr val="000000"/>
                </a:solidFill>
                <a:latin typeface="Tahoma"/>
                <a:ea typeface="Tahoma"/>
                <a:cs typeface="Tahoma"/>
                <a:sym typeface="Tahoma"/>
              </a:rPr>
              <a:t>giảm</a:t>
            </a:r>
            <a:r>
              <a:rPr lang="en-US" sz="2400" b="1" dirty="0">
                <a:solidFill>
                  <a:srgbClr val="000000"/>
                </a:solidFill>
                <a:latin typeface="Tahoma"/>
                <a:ea typeface="Tahoma"/>
                <a:cs typeface="Tahoma"/>
                <a:sym typeface="Tahoma"/>
              </a:rPr>
              <a:t> </a:t>
            </a:r>
            <a:r>
              <a:rPr lang="en-US" sz="2400" b="1" dirty="0" err="1">
                <a:solidFill>
                  <a:srgbClr val="000000"/>
                </a:solidFill>
                <a:latin typeface="Tahoma"/>
                <a:ea typeface="Tahoma"/>
                <a:cs typeface="Tahoma"/>
                <a:sym typeface="Tahoma"/>
              </a:rPr>
              <a:t>dần</a:t>
            </a:r>
            <a:r>
              <a:rPr lang="en-US" sz="2400" b="1" dirty="0">
                <a:solidFill>
                  <a:srgbClr val="000000"/>
                </a:solidFill>
                <a:latin typeface="Tahoma"/>
                <a:ea typeface="Tahoma"/>
                <a:cs typeface="Tahoma"/>
                <a:sym typeface="Tahoma"/>
              </a:rPr>
              <a:t> </a:t>
            </a:r>
            <a:r>
              <a:rPr lang="en-US" sz="2400" b="1" dirty="0" err="1">
                <a:solidFill>
                  <a:srgbClr val="000000"/>
                </a:solidFill>
                <a:latin typeface="Tahoma"/>
                <a:ea typeface="Tahoma"/>
                <a:cs typeface="Tahoma"/>
                <a:sym typeface="Tahoma"/>
              </a:rPr>
              <a:t>là</a:t>
            </a:r>
            <a:r>
              <a:rPr lang="en-US" sz="2400" b="1" dirty="0">
                <a:solidFill>
                  <a:srgbClr val="000000"/>
                </a:solidFill>
                <a:latin typeface="Tahoma"/>
                <a:ea typeface="Tahoma"/>
                <a:cs typeface="Tahoma"/>
                <a:sym typeface="Tahoma"/>
              </a:rPr>
              <a:t>: NUM BATHROOM -&gt; NUM DWROOM -&gt; NUM LVROOM -&gt; NUM KITCHEN</a:t>
            </a:r>
            <a:endParaRPr dirty="0"/>
          </a:p>
          <a:p>
            <a:pPr marL="0" marR="0" lvl="0" indent="0" algn="ctr" rtl="0">
              <a:lnSpc>
                <a:spcPct val="162000"/>
              </a:lnSpc>
              <a:spcBef>
                <a:spcPts val="0"/>
              </a:spcBef>
              <a:spcAft>
                <a:spcPts val="0"/>
              </a:spcAft>
              <a:buNone/>
            </a:pPr>
            <a:endParaRPr sz="2400" dirty="0">
              <a:solidFill>
                <a:srgbClr val="000000"/>
              </a:solidFill>
              <a:latin typeface="Arial"/>
              <a:ea typeface="Arial"/>
              <a:cs typeface="Arial"/>
              <a:sym typeface="Arial"/>
            </a:endParaRPr>
          </a:p>
        </p:txBody>
      </p:sp>
      <p:sp>
        <p:nvSpPr>
          <p:cNvPr id="2" name="Google Shape;342;p22">
            <a:extLst>
              <a:ext uri="{FF2B5EF4-FFF2-40B4-BE49-F238E27FC236}">
                <a16:creationId xmlns:a16="http://schemas.microsoft.com/office/drawing/2014/main" id="{107D81F1-2EF0-5B01-DF18-D0E2CAD0DE67}"/>
              </a:ext>
            </a:extLst>
          </p:cNvPr>
          <p:cNvSpPr txBox="1"/>
          <p:nvPr/>
        </p:nvSpPr>
        <p:spPr>
          <a:xfrm>
            <a:off x="11453150" y="476928"/>
            <a:ext cx="5906162" cy="1196610"/>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Data mining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xem</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tỉ</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lệ</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nhà</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thang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máy</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ứng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trên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các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dữ</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kiện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thuộc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tính</a:t>
            </a:r>
            <a:endParaRPr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55"/>
        <p:cNvGrpSpPr/>
        <p:nvPr/>
      </p:nvGrpSpPr>
      <p:grpSpPr>
        <a:xfrm>
          <a:off x="0" y="0"/>
          <a:ext cx="0" cy="0"/>
          <a:chOff x="0" y="0"/>
          <a:chExt cx="0" cy="0"/>
        </a:xfrm>
      </p:grpSpPr>
      <p:sp>
        <p:nvSpPr>
          <p:cNvPr id="356" name="Google Shape;356;p24"/>
          <p:cNvSpPr/>
          <p:nvPr/>
        </p:nvSpPr>
        <p:spPr>
          <a:xfrm>
            <a:off x="457200" y="3553644"/>
            <a:ext cx="7953712" cy="5476056"/>
          </a:xfrm>
          <a:custGeom>
            <a:avLst/>
            <a:gdLst/>
            <a:ahLst/>
            <a:cxnLst/>
            <a:rect l="l" t="t" r="r" b="b"/>
            <a:pathLst>
              <a:path w="7803104" h="5377400" extrusionOk="0">
                <a:moveTo>
                  <a:pt x="0" y="0"/>
                </a:moveTo>
                <a:lnTo>
                  <a:pt x="7803104" y="0"/>
                </a:lnTo>
                <a:lnTo>
                  <a:pt x="7803104" y="5377400"/>
                </a:lnTo>
                <a:lnTo>
                  <a:pt x="0" y="5377400"/>
                </a:lnTo>
                <a:lnTo>
                  <a:pt x="0" y="0"/>
                </a:lnTo>
                <a:close/>
              </a:path>
            </a:pathLst>
          </a:custGeom>
          <a:blipFill rotWithShape="1">
            <a:blip r:embed="rId3">
              <a:alphaModFix/>
            </a:blip>
            <a:stretch>
              <a:fillRect l="-33895" t="-840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24"/>
          <p:cNvSpPr/>
          <p:nvPr/>
        </p:nvSpPr>
        <p:spPr>
          <a:xfrm>
            <a:off x="8672513" y="3553644"/>
            <a:ext cx="9401279" cy="5476056"/>
          </a:xfrm>
          <a:custGeom>
            <a:avLst/>
            <a:gdLst/>
            <a:ahLst/>
            <a:cxnLst/>
            <a:rect l="l" t="t" r="r" b="b"/>
            <a:pathLst>
              <a:path w="9350580" h="4184863" extrusionOk="0">
                <a:moveTo>
                  <a:pt x="0" y="0"/>
                </a:moveTo>
                <a:lnTo>
                  <a:pt x="9350581" y="0"/>
                </a:lnTo>
                <a:lnTo>
                  <a:pt x="9350581" y="4184863"/>
                </a:lnTo>
                <a:lnTo>
                  <a:pt x="0" y="4184863"/>
                </a:lnTo>
                <a:lnTo>
                  <a:pt x="0" y="0"/>
                </a:lnTo>
                <a:close/>
              </a:path>
            </a:pathLst>
          </a:custGeom>
          <a:blipFill rotWithShape="1">
            <a:blip r:embed="rId4">
              <a:alphaModFix/>
            </a:blip>
            <a:stretch>
              <a:fillRect r="-8352" b="-4103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24"/>
          <p:cNvSpPr txBox="1"/>
          <p:nvPr/>
        </p:nvSpPr>
        <p:spPr>
          <a:xfrm>
            <a:off x="607808" y="189534"/>
            <a:ext cx="5679600" cy="1123200"/>
          </a:xfrm>
          <a:prstGeom prst="rect">
            <a:avLst/>
          </a:prstGeom>
          <a:noFill/>
          <a:ln>
            <a:noFill/>
          </a:ln>
        </p:spPr>
        <p:txBody>
          <a:bodyPr spcFirstLastPara="1" wrap="square" lIns="0" tIns="0" rIns="0" bIns="0" anchor="t" anchorCtr="0">
            <a:spAutoFit/>
          </a:bodyPr>
          <a:lstStyle/>
          <a:p>
            <a:pPr marL="0" marR="0" lvl="0" indent="0" algn="ctr" rtl="0">
              <a:lnSpc>
                <a:spcPct val="161998"/>
              </a:lnSpc>
              <a:spcBef>
                <a:spcPts val="0"/>
              </a:spcBef>
              <a:spcAft>
                <a:spcPts val="0"/>
              </a:spcAft>
              <a:buNone/>
            </a:pPr>
            <a:r>
              <a:rPr lang="en-US" sz="7297" b="1">
                <a:solidFill>
                  <a:srgbClr val="FF5757"/>
                </a:solidFill>
              </a:rPr>
              <a:t> Data Mining</a:t>
            </a:r>
            <a:endParaRPr b="1"/>
          </a:p>
        </p:txBody>
      </p:sp>
      <p:sp>
        <p:nvSpPr>
          <p:cNvPr id="360" name="Google Shape;360;p24"/>
          <p:cNvSpPr txBox="1"/>
          <p:nvPr/>
        </p:nvSpPr>
        <p:spPr>
          <a:xfrm>
            <a:off x="5908801" y="2316731"/>
            <a:ext cx="5004223" cy="947311"/>
          </a:xfrm>
          <a:prstGeom prst="rect">
            <a:avLst/>
          </a:prstGeom>
          <a:noFill/>
          <a:ln>
            <a:noFill/>
          </a:ln>
        </p:spPr>
        <p:txBody>
          <a:bodyPr spcFirstLastPara="1" wrap="square" lIns="0" tIns="0" rIns="0" bIns="0" anchor="t" anchorCtr="0">
            <a:spAutoFit/>
          </a:bodyPr>
          <a:lstStyle/>
          <a:p>
            <a:pPr marL="0" marR="0" lvl="0" indent="0" algn="ctr" rtl="0">
              <a:lnSpc>
                <a:spcPct val="162018"/>
              </a:lnSpc>
              <a:spcBef>
                <a:spcPts val="0"/>
              </a:spcBef>
              <a:spcAft>
                <a:spcPts val="0"/>
              </a:spcAft>
              <a:buNone/>
            </a:pPr>
            <a:r>
              <a:rPr lang="en-US" sz="3800" dirty="0">
                <a:solidFill>
                  <a:srgbClr val="000000"/>
                </a:solidFill>
                <a:latin typeface="Tahoma" panose="020B0604030504040204" pitchFamily="34" charset="0"/>
                <a:ea typeface="Tahoma" panose="020B0604030504040204" pitchFamily="34" charset="0"/>
                <a:cs typeface="Tahoma" panose="020B0604030504040204" pitchFamily="34" charset="0"/>
                <a:sym typeface="Arial"/>
              </a:rPr>
              <a:t>Microsoft Clustering</a:t>
            </a:r>
            <a:endParaRPr sz="3800" dirty="0">
              <a:latin typeface="Tahoma" panose="020B0604030504040204" pitchFamily="34" charset="0"/>
              <a:ea typeface="Tahoma" panose="020B0604030504040204" pitchFamily="34" charset="0"/>
              <a:cs typeface="Tahoma" panose="020B0604030504040204" pitchFamily="34" charset="0"/>
            </a:endParaRPr>
          </a:p>
        </p:txBody>
      </p:sp>
      <p:sp>
        <p:nvSpPr>
          <p:cNvPr id="2" name="Google Shape;342;p22">
            <a:extLst>
              <a:ext uri="{FF2B5EF4-FFF2-40B4-BE49-F238E27FC236}">
                <a16:creationId xmlns:a16="http://schemas.microsoft.com/office/drawing/2014/main" id="{32BF8CBD-44D4-36E4-B8F8-1AEF7415B5C0}"/>
              </a:ext>
            </a:extLst>
          </p:cNvPr>
          <p:cNvSpPr txBox="1"/>
          <p:nvPr/>
        </p:nvSpPr>
        <p:spPr>
          <a:xfrm>
            <a:off x="11453150" y="476928"/>
            <a:ext cx="5906162" cy="1196610"/>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Data mining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xem</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tỉ</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lệ</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nhà</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thang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máy</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ứng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trên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các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dữ</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kiện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thuộc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tính</a:t>
            </a:r>
            <a:endParaRPr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64"/>
        <p:cNvGrpSpPr/>
        <p:nvPr/>
      </p:nvGrpSpPr>
      <p:grpSpPr>
        <a:xfrm>
          <a:off x="0" y="0"/>
          <a:ext cx="0" cy="0"/>
          <a:chOff x="0" y="0"/>
          <a:chExt cx="0" cy="0"/>
        </a:xfrm>
      </p:grpSpPr>
      <p:sp>
        <p:nvSpPr>
          <p:cNvPr id="365" name="Google Shape;365;p25"/>
          <p:cNvSpPr/>
          <p:nvPr/>
        </p:nvSpPr>
        <p:spPr>
          <a:xfrm>
            <a:off x="942975" y="2986088"/>
            <a:ext cx="16402050" cy="6858000"/>
          </a:xfrm>
          <a:custGeom>
            <a:avLst/>
            <a:gdLst/>
            <a:ahLst/>
            <a:cxnLst/>
            <a:rect l="l" t="t" r="r" b="b"/>
            <a:pathLst>
              <a:path w="14864170" h="6296310" extrusionOk="0">
                <a:moveTo>
                  <a:pt x="0" y="0"/>
                </a:moveTo>
                <a:lnTo>
                  <a:pt x="14864170" y="0"/>
                </a:lnTo>
                <a:lnTo>
                  <a:pt x="14864170" y="6296310"/>
                </a:lnTo>
                <a:lnTo>
                  <a:pt x="0" y="629631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5"/>
          <p:cNvSpPr txBox="1"/>
          <p:nvPr/>
        </p:nvSpPr>
        <p:spPr>
          <a:xfrm>
            <a:off x="607808" y="189534"/>
            <a:ext cx="5679600" cy="1123200"/>
          </a:xfrm>
          <a:prstGeom prst="rect">
            <a:avLst/>
          </a:prstGeom>
          <a:noFill/>
          <a:ln>
            <a:noFill/>
          </a:ln>
        </p:spPr>
        <p:txBody>
          <a:bodyPr spcFirstLastPara="1" wrap="square" lIns="0" tIns="0" rIns="0" bIns="0" anchor="t" anchorCtr="0">
            <a:spAutoFit/>
          </a:bodyPr>
          <a:lstStyle/>
          <a:p>
            <a:pPr marL="0" marR="0" lvl="0" indent="0" algn="ctr" rtl="0">
              <a:lnSpc>
                <a:spcPct val="161998"/>
              </a:lnSpc>
              <a:spcBef>
                <a:spcPts val="0"/>
              </a:spcBef>
              <a:spcAft>
                <a:spcPts val="0"/>
              </a:spcAft>
              <a:buNone/>
            </a:pPr>
            <a:r>
              <a:rPr lang="en-US" sz="7297" b="1">
                <a:solidFill>
                  <a:srgbClr val="FF5757"/>
                </a:solidFill>
              </a:rPr>
              <a:t> Data Mining</a:t>
            </a:r>
            <a:endParaRPr b="1"/>
          </a:p>
        </p:txBody>
      </p:sp>
      <p:sp>
        <p:nvSpPr>
          <p:cNvPr id="368" name="Google Shape;368;p25"/>
          <p:cNvSpPr txBox="1"/>
          <p:nvPr/>
        </p:nvSpPr>
        <p:spPr>
          <a:xfrm>
            <a:off x="6287408" y="1881564"/>
            <a:ext cx="5004223" cy="947311"/>
          </a:xfrm>
          <a:prstGeom prst="rect">
            <a:avLst/>
          </a:prstGeom>
          <a:noFill/>
          <a:ln>
            <a:noFill/>
          </a:ln>
        </p:spPr>
        <p:txBody>
          <a:bodyPr spcFirstLastPara="1" wrap="square" lIns="0" tIns="0" rIns="0" bIns="0" anchor="t" anchorCtr="0">
            <a:spAutoFit/>
          </a:bodyPr>
          <a:lstStyle/>
          <a:p>
            <a:pPr marL="0" marR="0" lvl="0" indent="0" algn="ctr" rtl="0">
              <a:lnSpc>
                <a:spcPct val="162018"/>
              </a:lnSpc>
              <a:spcBef>
                <a:spcPts val="0"/>
              </a:spcBef>
              <a:spcAft>
                <a:spcPts val="0"/>
              </a:spcAft>
              <a:buNone/>
            </a:pPr>
            <a:r>
              <a:rPr lang="en-US" sz="3800" dirty="0">
                <a:solidFill>
                  <a:srgbClr val="000000"/>
                </a:solidFill>
                <a:latin typeface="Tahoma" panose="020B0604030504040204" pitchFamily="34" charset="0"/>
                <a:ea typeface="Tahoma" panose="020B0604030504040204" pitchFamily="34" charset="0"/>
                <a:cs typeface="Tahoma" panose="020B0604030504040204" pitchFamily="34" charset="0"/>
                <a:sym typeface="Arial"/>
              </a:rPr>
              <a:t>Microsoft Naive Bayes</a:t>
            </a:r>
            <a:endParaRPr sz="3800" dirty="0">
              <a:latin typeface="Tahoma" panose="020B0604030504040204" pitchFamily="34" charset="0"/>
              <a:ea typeface="Tahoma" panose="020B0604030504040204" pitchFamily="34" charset="0"/>
              <a:cs typeface="Tahoma" panose="020B0604030504040204" pitchFamily="34" charset="0"/>
            </a:endParaRPr>
          </a:p>
        </p:txBody>
      </p:sp>
      <p:sp>
        <p:nvSpPr>
          <p:cNvPr id="2" name="Google Shape;342;p22">
            <a:extLst>
              <a:ext uri="{FF2B5EF4-FFF2-40B4-BE49-F238E27FC236}">
                <a16:creationId xmlns:a16="http://schemas.microsoft.com/office/drawing/2014/main" id="{767836F5-9C77-C0C4-F0AD-99437154928D}"/>
              </a:ext>
            </a:extLst>
          </p:cNvPr>
          <p:cNvSpPr txBox="1"/>
          <p:nvPr/>
        </p:nvSpPr>
        <p:spPr>
          <a:xfrm>
            <a:off x="11453150" y="476928"/>
            <a:ext cx="5906162" cy="1196610"/>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Data mining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xem</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tỉ</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lệ</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nhà</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thang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máy</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ứng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trên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các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dữ</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kiện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thuộc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tính</a:t>
            </a:r>
            <a:endParaRPr sz="2400"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72"/>
        <p:cNvGrpSpPr/>
        <p:nvPr/>
      </p:nvGrpSpPr>
      <p:grpSpPr>
        <a:xfrm>
          <a:off x="0" y="0"/>
          <a:ext cx="0" cy="0"/>
          <a:chOff x="0" y="0"/>
          <a:chExt cx="0" cy="0"/>
        </a:xfrm>
      </p:grpSpPr>
      <p:sp>
        <p:nvSpPr>
          <p:cNvPr id="373" name="Google Shape;373;p26"/>
          <p:cNvSpPr/>
          <p:nvPr/>
        </p:nvSpPr>
        <p:spPr>
          <a:xfrm>
            <a:off x="7191562" y="1524000"/>
            <a:ext cx="10989758" cy="7741920"/>
          </a:xfrm>
          <a:custGeom>
            <a:avLst/>
            <a:gdLst/>
            <a:ahLst/>
            <a:cxnLst/>
            <a:rect l="l" t="t" r="r" b="b"/>
            <a:pathLst>
              <a:path w="10669125" h="6959552" extrusionOk="0">
                <a:moveTo>
                  <a:pt x="0" y="0"/>
                </a:moveTo>
                <a:lnTo>
                  <a:pt x="10669125" y="0"/>
                </a:lnTo>
                <a:lnTo>
                  <a:pt x="10669125" y="6959552"/>
                </a:lnTo>
                <a:lnTo>
                  <a:pt x="0" y="695955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26"/>
          <p:cNvSpPr txBox="1"/>
          <p:nvPr/>
        </p:nvSpPr>
        <p:spPr>
          <a:xfrm>
            <a:off x="482138" y="189534"/>
            <a:ext cx="5679600" cy="1123200"/>
          </a:xfrm>
          <a:prstGeom prst="rect">
            <a:avLst/>
          </a:prstGeom>
          <a:noFill/>
          <a:ln>
            <a:noFill/>
          </a:ln>
        </p:spPr>
        <p:txBody>
          <a:bodyPr spcFirstLastPara="1" wrap="square" lIns="0" tIns="0" rIns="0" bIns="0" anchor="t" anchorCtr="0">
            <a:spAutoFit/>
          </a:bodyPr>
          <a:lstStyle/>
          <a:p>
            <a:pPr marL="0" marR="0" lvl="0" indent="0" algn="ctr" rtl="0">
              <a:lnSpc>
                <a:spcPct val="161998"/>
              </a:lnSpc>
              <a:spcBef>
                <a:spcPts val="0"/>
              </a:spcBef>
              <a:spcAft>
                <a:spcPts val="0"/>
              </a:spcAft>
              <a:buNone/>
            </a:pPr>
            <a:r>
              <a:rPr lang="en-US" sz="7297">
                <a:solidFill>
                  <a:srgbClr val="FF5757"/>
                </a:solidFill>
                <a:latin typeface="Arial"/>
                <a:ea typeface="Arial"/>
                <a:cs typeface="Arial"/>
                <a:sym typeface="Arial"/>
              </a:rPr>
              <a:t> </a:t>
            </a:r>
            <a:r>
              <a:rPr lang="en-US" sz="7297" b="1">
                <a:solidFill>
                  <a:srgbClr val="FF5757"/>
                </a:solidFill>
              </a:rPr>
              <a:t>Data Mining</a:t>
            </a:r>
            <a:endParaRPr b="1"/>
          </a:p>
        </p:txBody>
      </p:sp>
      <p:sp>
        <p:nvSpPr>
          <p:cNvPr id="375" name="Google Shape;375;p26"/>
          <p:cNvSpPr txBox="1"/>
          <p:nvPr/>
        </p:nvSpPr>
        <p:spPr>
          <a:xfrm>
            <a:off x="427313" y="4106838"/>
            <a:ext cx="6764249" cy="2548455"/>
          </a:xfrm>
          <a:prstGeom prst="rect">
            <a:avLst/>
          </a:prstGeom>
          <a:noFill/>
          <a:ln>
            <a:noFill/>
          </a:ln>
        </p:spPr>
        <p:txBody>
          <a:bodyPr spcFirstLastPara="1" wrap="square" lIns="0" tIns="0" rIns="0" bIns="0" anchor="t" anchorCtr="0">
            <a:spAutoFit/>
          </a:bodyPr>
          <a:lstStyle/>
          <a:p>
            <a:pPr marL="0" marR="0" lvl="0" indent="0" algn="l" rtl="0">
              <a:lnSpc>
                <a:spcPct val="138125"/>
              </a:lnSpc>
              <a:spcBef>
                <a:spcPts val="0"/>
              </a:spcBef>
              <a:spcAft>
                <a:spcPts val="0"/>
              </a:spcAft>
              <a:buNone/>
            </a:pPr>
            <a:r>
              <a:rPr lang="en-US" sz="2400" dirty="0">
                <a:solidFill>
                  <a:srgbClr val="000000"/>
                </a:solidFill>
                <a:latin typeface="Tahoma"/>
                <a:ea typeface="Tahoma"/>
                <a:cs typeface="Tahoma"/>
                <a:sym typeface="Tahoma"/>
              </a:rPr>
              <a:t>Line chart </a:t>
            </a:r>
            <a:r>
              <a:rPr lang="en-US" sz="2400" dirty="0" err="1">
                <a:solidFill>
                  <a:srgbClr val="000000"/>
                </a:solidFill>
                <a:latin typeface="Tahoma"/>
                <a:ea typeface="Tahoma"/>
                <a:cs typeface="Tahoma"/>
                <a:sym typeface="Tahoma"/>
              </a:rPr>
              <a:t>cho</a:t>
            </a:r>
            <a:r>
              <a:rPr lang="en-US" sz="2400" dirty="0">
                <a:solidFill>
                  <a:srgbClr val="000000"/>
                </a:solidFill>
                <a:latin typeface="Tahoma"/>
                <a:ea typeface="Tahoma"/>
                <a:cs typeface="Tahoma"/>
                <a:sym typeface="Tahoma"/>
              </a:rPr>
              <a:t> ta </a:t>
            </a:r>
            <a:r>
              <a:rPr lang="en-US" sz="2400" dirty="0" err="1">
                <a:solidFill>
                  <a:srgbClr val="000000"/>
                </a:solidFill>
                <a:latin typeface="Tahoma"/>
                <a:ea typeface="Tahoma"/>
                <a:cs typeface="Tahoma"/>
                <a:sym typeface="Tahoma"/>
              </a:rPr>
              <a:t>thấy</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tỷ</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lệ</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chính</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xác</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của</a:t>
            </a:r>
            <a:r>
              <a:rPr lang="en-US" sz="2400" dirty="0">
                <a:solidFill>
                  <a:srgbClr val="000000"/>
                </a:solidFill>
                <a:latin typeface="Tahoma"/>
                <a:ea typeface="Tahoma"/>
                <a:cs typeface="Tahoma"/>
                <a:sym typeface="Tahoma"/>
              </a:rPr>
              <a:t> 3 </a:t>
            </a:r>
            <a:r>
              <a:rPr lang="en-US" sz="2400" dirty="0" err="1">
                <a:solidFill>
                  <a:srgbClr val="000000"/>
                </a:solidFill>
                <a:latin typeface="Tahoma"/>
                <a:ea typeface="Tahoma"/>
                <a:cs typeface="Tahoma"/>
                <a:sym typeface="Tahoma"/>
              </a:rPr>
              <a:t>thuật</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toán</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khi</a:t>
            </a:r>
            <a:r>
              <a:rPr lang="en-US" sz="2400" dirty="0">
                <a:solidFill>
                  <a:srgbClr val="000000"/>
                </a:solidFill>
                <a:latin typeface="Tahoma"/>
                <a:ea typeface="Tahoma"/>
                <a:cs typeface="Tahoma"/>
                <a:sym typeface="Tahoma"/>
              </a:rPr>
              <a:t> mining </a:t>
            </a:r>
            <a:r>
              <a:rPr lang="en-US" sz="2400" dirty="0" err="1">
                <a:solidFill>
                  <a:srgbClr val="000000"/>
                </a:solidFill>
                <a:latin typeface="Tahoma"/>
                <a:ea typeface="Tahoma"/>
                <a:cs typeface="Tahoma"/>
                <a:sym typeface="Tahoma"/>
              </a:rPr>
              <a:t>trường</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hợp</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nhà</a:t>
            </a:r>
            <a:r>
              <a:rPr lang="en-US" sz="2400" dirty="0">
                <a:solidFill>
                  <a:srgbClr val="000000"/>
                </a:solidFill>
                <a:latin typeface="Tahoma"/>
                <a:ea typeface="Tahoma"/>
                <a:cs typeface="Tahoma"/>
                <a:sym typeface="Tahoma"/>
              </a:rPr>
              <a:t> </a:t>
            </a:r>
            <a:r>
              <a:rPr lang="en-US" sz="2400" dirty="0" err="1">
                <a:solidFill>
                  <a:srgbClr val="000000"/>
                </a:solidFill>
                <a:latin typeface="Tahoma"/>
                <a:ea typeface="Tahoma"/>
                <a:cs typeface="Tahoma"/>
                <a:sym typeface="Tahoma"/>
              </a:rPr>
              <a:t>có</a:t>
            </a:r>
            <a:r>
              <a:rPr lang="en-US" sz="2400" dirty="0">
                <a:solidFill>
                  <a:srgbClr val="000000"/>
                </a:solidFill>
                <a:latin typeface="Tahoma"/>
                <a:ea typeface="Tahoma"/>
                <a:cs typeface="Tahoma"/>
                <a:sym typeface="Tahoma"/>
              </a:rPr>
              <a:t> thang </a:t>
            </a:r>
            <a:r>
              <a:rPr lang="en-US" sz="2400" dirty="0" err="1">
                <a:solidFill>
                  <a:srgbClr val="000000"/>
                </a:solidFill>
                <a:latin typeface="Tahoma"/>
                <a:ea typeface="Tahoma"/>
                <a:cs typeface="Tahoma"/>
                <a:sym typeface="Tahoma"/>
              </a:rPr>
              <a:t>máy</a:t>
            </a:r>
            <a:endParaRPr sz="2400" dirty="0">
              <a:solidFill>
                <a:srgbClr val="000000"/>
              </a:solidFill>
              <a:latin typeface="Tahoma"/>
              <a:ea typeface="Tahoma"/>
              <a:cs typeface="Tahoma"/>
              <a:sym typeface="Tahoma"/>
            </a:endParaRPr>
          </a:p>
          <a:p>
            <a:pPr marL="0" marR="0" lvl="0" indent="0" algn="l" rtl="0">
              <a:lnSpc>
                <a:spcPct val="138125"/>
              </a:lnSpc>
              <a:spcBef>
                <a:spcPts val="0"/>
              </a:spcBef>
              <a:spcAft>
                <a:spcPts val="0"/>
              </a:spcAft>
              <a:buNone/>
            </a:pPr>
            <a:r>
              <a:rPr lang="en-US" sz="2400" dirty="0">
                <a:solidFill>
                  <a:srgbClr val="000000"/>
                </a:solidFill>
                <a:latin typeface="Tahoma"/>
                <a:ea typeface="Tahoma"/>
                <a:cs typeface="Tahoma"/>
                <a:sym typeface="Tahoma"/>
              </a:rPr>
              <a:t>- </a:t>
            </a:r>
            <a:r>
              <a:rPr lang="en-US" sz="2400" b="1" dirty="0">
                <a:solidFill>
                  <a:srgbClr val="000000"/>
                </a:solidFill>
                <a:latin typeface="Tahoma"/>
                <a:ea typeface="Tahoma"/>
                <a:cs typeface="Tahoma"/>
                <a:sym typeface="Tahoma"/>
              </a:rPr>
              <a:t>Microsoft Decision Tree: </a:t>
            </a:r>
            <a:r>
              <a:rPr lang="en-US" sz="2400" dirty="0">
                <a:solidFill>
                  <a:srgbClr val="000000"/>
                </a:solidFill>
                <a:latin typeface="Tahoma"/>
                <a:ea typeface="Tahoma"/>
                <a:cs typeface="Tahoma"/>
                <a:sym typeface="Tahoma"/>
              </a:rPr>
              <a:t>0.77 Score.</a:t>
            </a:r>
            <a:endParaRPr dirty="0"/>
          </a:p>
          <a:p>
            <a:pPr marL="0" marR="0" lvl="0" indent="0" algn="l" rtl="0">
              <a:lnSpc>
                <a:spcPct val="138125"/>
              </a:lnSpc>
              <a:spcBef>
                <a:spcPts val="0"/>
              </a:spcBef>
              <a:spcAft>
                <a:spcPts val="0"/>
              </a:spcAft>
              <a:buNone/>
            </a:pPr>
            <a:r>
              <a:rPr lang="en-US" sz="2400" dirty="0">
                <a:solidFill>
                  <a:srgbClr val="000000"/>
                </a:solidFill>
                <a:latin typeface="Tahoma"/>
                <a:ea typeface="Tahoma"/>
                <a:cs typeface="Tahoma"/>
                <a:sym typeface="Tahoma"/>
              </a:rPr>
              <a:t>- </a:t>
            </a:r>
            <a:r>
              <a:rPr lang="en-US" sz="2400" b="1" dirty="0">
                <a:solidFill>
                  <a:srgbClr val="000000"/>
                </a:solidFill>
                <a:latin typeface="Tahoma"/>
                <a:ea typeface="Tahoma"/>
                <a:cs typeface="Tahoma"/>
                <a:sym typeface="Tahoma"/>
              </a:rPr>
              <a:t>Microsoft Clustering: </a:t>
            </a:r>
            <a:r>
              <a:rPr lang="en-US" sz="2400" dirty="0">
                <a:solidFill>
                  <a:srgbClr val="000000"/>
                </a:solidFill>
                <a:latin typeface="Tahoma"/>
                <a:ea typeface="Tahoma"/>
                <a:cs typeface="Tahoma"/>
                <a:sym typeface="Tahoma"/>
              </a:rPr>
              <a:t>0.76 Score.</a:t>
            </a:r>
            <a:endParaRPr dirty="0"/>
          </a:p>
          <a:p>
            <a:pPr marL="0" marR="0" lvl="0" indent="0" algn="l" rtl="0">
              <a:lnSpc>
                <a:spcPct val="138125"/>
              </a:lnSpc>
              <a:spcBef>
                <a:spcPts val="0"/>
              </a:spcBef>
              <a:spcAft>
                <a:spcPts val="0"/>
              </a:spcAft>
              <a:buNone/>
            </a:pPr>
            <a:r>
              <a:rPr lang="en-US" sz="2400" dirty="0">
                <a:solidFill>
                  <a:srgbClr val="000000"/>
                </a:solidFill>
                <a:latin typeface="Tahoma"/>
                <a:ea typeface="Tahoma"/>
                <a:cs typeface="Tahoma"/>
                <a:sym typeface="Tahoma"/>
              </a:rPr>
              <a:t>- </a:t>
            </a:r>
            <a:r>
              <a:rPr lang="en-US" sz="2400" b="1" dirty="0">
                <a:solidFill>
                  <a:srgbClr val="000000"/>
                </a:solidFill>
                <a:latin typeface="Tahoma"/>
                <a:ea typeface="Tahoma"/>
                <a:cs typeface="Tahoma"/>
                <a:sym typeface="Tahoma"/>
              </a:rPr>
              <a:t>Microsoft Naive Bayes: </a:t>
            </a:r>
            <a:r>
              <a:rPr lang="en-US" sz="2400" dirty="0">
                <a:solidFill>
                  <a:srgbClr val="000000"/>
                </a:solidFill>
                <a:latin typeface="Tahoma"/>
                <a:ea typeface="Tahoma"/>
                <a:cs typeface="Tahoma"/>
                <a:sym typeface="Tahoma"/>
              </a:rPr>
              <a:t>0.76 Score.</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379"/>
        <p:cNvGrpSpPr/>
        <p:nvPr/>
      </p:nvGrpSpPr>
      <p:grpSpPr>
        <a:xfrm>
          <a:off x="0" y="0"/>
          <a:ext cx="0" cy="0"/>
          <a:chOff x="0" y="0"/>
          <a:chExt cx="0" cy="0"/>
        </a:xfrm>
      </p:grpSpPr>
      <p:sp>
        <p:nvSpPr>
          <p:cNvPr id="380" name="Google Shape;380;p27"/>
          <p:cNvSpPr txBox="1"/>
          <p:nvPr/>
        </p:nvSpPr>
        <p:spPr>
          <a:xfrm>
            <a:off x="3618125" y="3530751"/>
            <a:ext cx="11051750" cy="3225498"/>
          </a:xfrm>
          <a:prstGeom prst="rect">
            <a:avLst/>
          </a:prstGeom>
          <a:noFill/>
          <a:ln>
            <a:noFill/>
          </a:ln>
        </p:spPr>
        <p:txBody>
          <a:bodyPr spcFirstLastPara="1" wrap="square" lIns="0" tIns="0" rIns="0" bIns="0" anchor="t" anchorCtr="0">
            <a:spAutoFit/>
          </a:bodyPr>
          <a:lstStyle/>
          <a:p>
            <a:pPr marL="0" marR="0" lvl="0" indent="0" algn="ctr" rtl="0">
              <a:lnSpc>
                <a:spcPct val="131004"/>
              </a:lnSpc>
              <a:spcBef>
                <a:spcPts val="0"/>
              </a:spcBef>
              <a:spcAft>
                <a:spcPts val="0"/>
              </a:spcAft>
              <a:buNone/>
            </a:pPr>
            <a:r>
              <a:rPr lang="en-US" sz="8000" b="1" dirty="0">
                <a:solidFill>
                  <a:srgbClr val="191919"/>
                </a:solidFill>
                <a:latin typeface="Montserrat"/>
                <a:ea typeface="Tahoma" panose="020B0604030504040204" pitchFamily="34" charset="0"/>
                <a:cs typeface="Tahoma" panose="020B0604030504040204" pitchFamily="34" charset="0"/>
                <a:sym typeface="Montserrat"/>
              </a:rPr>
              <a:t>XIN CẢM ƠN ĐÃ THEO DÕI</a:t>
            </a:r>
            <a:endParaRPr sz="8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120"/>
        <p:cNvGrpSpPr/>
        <p:nvPr/>
      </p:nvGrpSpPr>
      <p:grpSpPr>
        <a:xfrm>
          <a:off x="0" y="0"/>
          <a:ext cx="0" cy="0"/>
          <a:chOff x="0" y="0"/>
          <a:chExt cx="0" cy="0"/>
        </a:xfrm>
      </p:grpSpPr>
      <p:sp>
        <p:nvSpPr>
          <p:cNvPr id="121" name="Google Shape;121;p3"/>
          <p:cNvSpPr/>
          <p:nvPr/>
        </p:nvSpPr>
        <p:spPr>
          <a:xfrm>
            <a:off x="555296" y="3826904"/>
            <a:ext cx="7558459" cy="4271571"/>
          </a:xfrm>
          <a:custGeom>
            <a:avLst/>
            <a:gdLst/>
            <a:ahLst/>
            <a:cxnLst/>
            <a:rect l="l" t="t" r="r" b="b"/>
            <a:pathLst>
              <a:path w="3529118" h="1994438" extrusionOk="0">
                <a:moveTo>
                  <a:pt x="3404658" y="1994438"/>
                </a:moveTo>
                <a:lnTo>
                  <a:pt x="124460" y="1994438"/>
                </a:lnTo>
                <a:cubicBezTo>
                  <a:pt x="55880" y="1994438"/>
                  <a:pt x="0" y="1938558"/>
                  <a:pt x="0" y="1869978"/>
                </a:cubicBezTo>
                <a:lnTo>
                  <a:pt x="0" y="124460"/>
                </a:lnTo>
                <a:cubicBezTo>
                  <a:pt x="0" y="55880"/>
                  <a:pt x="55880" y="0"/>
                  <a:pt x="124460" y="0"/>
                </a:cubicBezTo>
                <a:lnTo>
                  <a:pt x="3404658" y="0"/>
                </a:lnTo>
                <a:cubicBezTo>
                  <a:pt x="3473238" y="0"/>
                  <a:pt x="3529118" y="55880"/>
                  <a:pt x="3529118" y="124460"/>
                </a:cubicBezTo>
                <a:lnTo>
                  <a:pt x="3529118" y="1869978"/>
                </a:lnTo>
                <a:cubicBezTo>
                  <a:pt x="3529118" y="1938558"/>
                  <a:pt x="3473238" y="1994438"/>
                  <a:pt x="3404658" y="19944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3"/>
          <p:cNvSpPr/>
          <p:nvPr/>
        </p:nvSpPr>
        <p:spPr>
          <a:xfrm>
            <a:off x="555296" y="3826904"/>
            <a:ext cx="7558459" cy="794532"/>
          </a:xfrm>
          <a:custGeom>
            <a:avLst/>
            <a:gdLst/>
            <a:ahLst/>
            <a:cxnLst/>
            <a:rect l="l" t="t" r="r" b="b"/>
            <a:pathLst>
              <a:path w="6282449" h="660400" extrusionOk="0">
                <a:moveTo>
                  <a:pt x="6157989" y="660400"/>
                </a:moveTo>
                <a:lnTo>
                  <a:pt x="124460" y="660400"/>
                </a:lnTo>
                <a:cubicBezTo>
                  <a:pt x="55880" y="660400"/>
                  <a:pt x="0" y="604520"/>
                  <a:pt x="0" y="535940"/>
                </a:cubicBezTo>
                <a:lnTo>
                  <a:pt x="0" y="124460"/>
                </a:lnTo>
                <a:cubicBezTo>
                  <a:pt x="0" y="55880"/>
                  <a:pt x="55880" y="0"/>
                  <a:pt x="124460" y="0"/>
                </a:cubicBezTo>
                <a:lnTo>
                  <a:pt x="6157990" y="0"/>
                </a:lnTo>
                <a:cubicBezTo>
                  <a:pt x="6226570" y="0"/>
                  <a:pt x="6282449" y="55880"/>
                  <a:pt x="6282449" y="124460"/>
                </a:cubicBezTo>
                <a:lnTo>
                  <a:pt x="6282449" y="535940"/>
                </a:lnTo>
                <a:cubicBezTo>
                  <a:pt x="6282449" y="604520"/>
                  <a:pt x="6226570" y="660400"/>
                  <a:pt x="6157990" y="6604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3"/>
          <p:cNvSpPr/>
          <p:nvPr/>
        </p:nvSpPr>
        <p:spPr>
          <a:xfrm>
            <a:off x="10189525" y="546833"/>
            <a:ext cx="7558459" cy="4271571"/>
          </a:xfrm>
          <a:custGeom>
            <a:avLst/>
            <a:gdLst/>
            <a:ahLst/>
            <a:cxnLst/>
            <a:rect l="l" t="t" r="r" b="b"/>
            <a:pathLst>
              <a:path w="3529118" h="1994438" extrusionOk="0">
                <a:moveTo>
                  <a:pt x="3404658" y="1994438"/>
                </a:moveTo>
                <a:lnTo>
                  <a:pt x="124460" y="1994438"/>
                </a:lnTo>
                <a:cubicBezTo>
                  <a:pt x="55880" y="1994438"/>
                  <a:pt x="0" y="1938558"/>
                  <a:pt x="0" y="1869978"/>
                </a:cubicBezTo>
                <a:lnTo>
                  <a:pt x="0" y="124460"/>
                </a:lnTo>
                <a:cubicBezTo>
                  <a:pt x="0" y="55880"/>
                  <a:pt x="55880" y="0"/>
                  <a:pt x="124460" y="0"/>
                </a:cubicBezTo>
                <a:lnTo>
                  <a:pt x="3404658" y="0"/>
                </a:lnTo>
                <a:cubicBezTo>
                  <a:pt x="3473238" y="0"/>
                  <a:pt x="3529118" y="55880"/>
                  <a:pt x="3529118" y="124460"/>
                </a:cubicBezTo>
                <a:lnTo>
                  <a:pt x="3529118" y="1869978"/>
                </a:lnTo>
                <a:cubicBezTo>
                  <a:pt x="3529118" y="1938558"/>
                  <a:pt x="3473238" y="1994438"/>
                  <a:pt x="3404658" y="19944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3"/>
          <p:cNvSpPr/>
          <p:nvPr/>
        </p:nvSpPr>
        <p:spPr>
          <a:xfrm>
            <a:off x="10189525" y="546833"/>
            <a:ext cx="7558459" cy="794532"/>
          </a:xfrm>
          <a:custGeom>
            <a:avLst/>
            <a:gdLst/>
            <a:ahLst/>
            <a:cxnLst/>
            <a:rect l="l" t="t" r="r" b="b"/>
            <a:pathLst>
              <a:path w="6282449" h="660400" extrusionOk="0">
                <a:moveTo>
                  <a:pt x="6157989" y="660400"/>
                </a:moveTo>
                <a:lnTo>
                  <a:pt x="124460" y="660400"/>
                </a:lnTo>
                <a:cubicBezTo>
                  <a:pt x="55880" y="660400"/>
                  <a:pt x="0" y="604520"/>
                  <a:pt x="0" y="535940"/>
                </a:cubicBezTo>
                <a:lnTo>
                  <a:pt x="0" y="124460"/>
                </a:lnTo>
                <a:cubicBezTo>
                  <a:pt x="0" y="55880"/>
                  <a:pt x="55880" y="0"/>
                  <a:pt x="124460" y="0"/>
                </a:cubicBezTo>
                <a:lnTo>
                  <a:pt x="6157990" y="0"/>
                </a:lnTo>
                <a:cubicBezTo>
                  <a:pt x="6226570" y="0"/>
                  <a:pt x="6282449" y="55880"/>
                  <a:pt x="6282449" y="124460"/>
                </a:cubicBezTo>
                <a:lnTo>
                  <a:pt x="6282449" y="535940"/>
                </a:lnTo>
                <a:cubicBezTo>
                  <a:pt x="6282449" y="604520"/>
                  <a:pt x="6226570" y="660400"/>
                  <a:pt x="6157990" y="6604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3"/>
          <p:cNvSpPr/>
          <p:nvPr/>
        </p:nvSpPr>
        <p:spPr>
          <a:xfrm>
            <a:off x="8246869" y="5076348"/>
            <a:ext cx="10314836" cy="5120314"/>
          </a:xfrm>
          <a:custGeom>
            <a:avLst/>
            <a:gdLst/>
            <a:ahLst/>
            <a:cxnLst/>
            <a:rect l="l" t="t" r="r" b="b"/>
            <a:pathLst>
              <a:path w="10314836" h="5120314" extrusionOk="0">
                <a:moveTo>
                  <a:pt x="0" y="0"/>
                </a:moveTo>
                <a:lnTo>
                  <a:pt x="10314836" y="0"/>
                </a:lnTo>
                <a:lnTo>
                  <a:pt x="10314836" y="5120314"/>
                </a:lnTo>
                <a:lnTo>
                  <a:pt x="0" y="512031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3"/>
          <p:cNvSpPr txBox="1"/>
          <p:nvPr/>
        </p:nvSpPr>
        <p:spPr>
          <a:xfrm>
            <a:off x="1028700" y="4946704"/>
            <a:ext cx="6611650" cy="407670"/>
          </a:xfrm>
          <a:prstGeom prst="rect">
            <a:avLst/>
          </a:prstGeom>
          <a:noFill/>
          <a:ln>
            <a:noFill/>
          </a:ln>
        </p:spPr>
        <p:txBody>
          <a:bodyPr spcFirstLastPara="1" wrap="square" lIns="0" tIns="0" rIns="0" bIns="0" anchor="t" anchorCtr="0">
            <a:spAutoFit/>
          </a:bodyPr>
          <a:lstStyle/>
          <a:p>
            <a:pPr marL="0" marR="0" lvl="0" indent="0" algn="l" rtl="0">
              <a:lnSpc>
                <a:spcPct val="191666"/>
              </a:lnSpc>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3"/>
          <p:cNvSpPr txBox="1"/>
          <p:nvPr/>
        </p:nvSpPr>
        <p:spPr>
          <a:xfrm>
            <a:off x="1028700" y="603628"/>
            <a:ext cx="7085055" cy="20670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750" b="1">
                <a:solidFill>
                  <a:srgbClr val="000000"/>
                </a:solidFill>
                <a:latin typeface="Tahoma"/>
                <a:ea typeface="Tahoma"/>
                <a:cs typeface="Tahoma"/>
                <a:sym typeface="Tahoma"/>
              </a:rPr>
              <a:t>Giới thiệu đề tài</a:t>
            </a:r>
            <a:endParaRPr sz="6750" b="1">
              <a:solidFill>
                <a:srgbClr val="000000"/>
              </a:solidFill>
              <a:latin typeface="Tahoma"/>
              <a:ea typeface="Tahoma"/>
              <a:cs typeface="Tahoma"/>
              <a:sym typeface="Tahoma"/>
            </a:endParaRPr>
          </a:p>
          <a:p>
            <a:pPr marL="0" marR="0" lvl="0" indent="0" algn="l" rtl="0">
              <a:lnSpc>
                <a:spcPct val="120000"/>
              </a:lnSpc>
              <a:spcBef>
                <a:spcPts val="0"/>
              </a:spcBef>
              <a:spcAft>
                <a:spcPts val="0"/>
              </a:spcAft>
              <a:buNone/>
            </a:pPr>
            <a:endParaRPr sz="6750" b="1">
              <a:solidFill>
                <a:srgbClr val="000000"/>
              </a:solidFill>
              <a:latin typeface="Calibri"/>
              <a:ea typeface="Calibri"/>
              <a:cs typeface="Calibri"/>
              <a:sym typeface="Calibri"/>
            </a:endParaRPr>
          </a:p>
        </p:txBody>
      </p:sp>
      <p:sp>
        <p:nvSpPr>
          <p:cNvPr id="128" name="Google Shape;128;p3"/>
          <p:cNvSpPr txBox="1"/>
          <p:nvPr/>
        </p:nvSpPr>
        <p:spPr>
          <a:xfrm>
            <a:off x="10662929" y="1666634"/>
            <a:ext cx="6611650" cy="220983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300">
                <a:solidFill>
                  <a:srgbClr val="000000"/>
                </a:solidFill>
                <a:latin typeface="Calibri"/>
                <a:ea typeface="Calibri"/>
                <a:cs typeface="Calibri"/>
                <a:sym typeface="Calibri"/>
              </a:rPr>
              <a:t>Thời gian: 2011 to 2017</a:t>
            </a:r>
            <a:endParaRPr/>
          </a:p>
          <a:p>
            <a:pPr marL="0" marR="0" lvl="0" indent="0" algn="l" rtl="0">
              <a:lnSpc>
                <a:spcPct val="150000"/>
              </a:lnSpc>
              <a:spcBef>
                <a:spcPts val="0"/>
              </a:spcBef>
              <a:spcAft>
                <a:spcPts val="0"/>
              </a:spcAft>
              <a:buNone/>
            </a:pPr>
            <a:r>
              <a:rPr lang="en-US" sz="2300">
                <a:solidFill>
                  <a:srgbClr val="000000"/>
                </a:solidFill>
                <a:latin typeface="Calibri"/>
                <a:ea typeface="Calibri"/>
                <a:cs typeface="Calibri"/>
                <a:sym typeface="Calibri"/>
              </a:rPr>
              <a:t>Địa điểm: Beijing</a:t>
            </a:r>
            <a:endParaRPr/>
          </a:p>
          <a:p>
            <a:pPr marL="0" marR="0" lvl="0" indent="0" algn="l" rtl="0">
              <a:lnSpc>
                <a:spcPct val="150000"/>
              </a:lnSpc>
              <a:spcBef>
                <a:spcPts val="0"/>
              </a:spcBef>
              <a:spcAft>
                <a:spcPts val="0"/>
              </a:spcAft>
              <a:buNone/>
            </a:pPr>
            <a:r>
              <a:rPr lang="en-US" sz="2300">
                <a:solidFill>
                  <a:srgbClr val="000000"/>
                </a:solidFill>
                <a:latin typeface="Calibri"/>
                <a:ea typeface="Calibri"/>
                <a:cs typeface="Calibri"/>
                <a:sym typeface="Calibri"/>
              </a:rPr>
              <a:t>Trước xử lý: 318851 dòng và 26 thuộc tính</a:t>
            </a:r>
            <a:endParaRPr/>
          </a:p>
          <a:p>
            <a:pPr marL="0" marR="0" lvl="0" indent="0" algn="l" rtl="0">
              <a:lnSpc>
                <a:spcPct val="150000"/>
              </a:lnSpc>
              <a:spcBef>
                <a:spcPts val="0"/>
              </a:spcBef>
              <a:spcAft>
                <a:spcPts val="0"/>
              </a:spcAft>
              <a:buNone/>
            </a:pPr>
            <a:r>
              <a:rPr lang="en-US" sz="2300">
                <a:solidFill>
                  <a:srgbClr val="000000"/>
                </a:solidFill>
                <a:latin typeface="Calibri"/>
                <a:ea typeface="Calibri"/>
                <a:cs typeface="Calibri"/>
                <a:sym typeface="Calibri"/>
              </a:rPr>
              <a:t>Sau xử lý: 318851 dòng và 20 thuộc tính </a:t>
            </a:r>
            <a:endParaRPr/>
          </a:p>
          <a:p>
            <a:pPr marL="0" marR="0" lvl="0" indent="0" algn="l" rtl="0">
              <a:lnSpc>
                <a:spcPct val="150000"/>
              </a:lnSpc>
              <a:spcBef>
                <a:spcPts val="0"/>
              </a:spcBef>
              <a:spcAft>
                <a:spcPts val="0"/>
              </a:spcAft>
              <a:buNone/>
            </a:pPr>
            <a:r>
              <a:rPr lang="en-US" sz="2300">
                <a:solidFill>
                  <a:srgbClr val="000000"/>
                </a:solidFill>
                <a:latin typeface="Calibri"/>
                <a:ea typeface="Calibri"/>
                <a:cs typeface="Calibri"/>
                <a:sym typeface="Calibri"/>
              </a:rPr>
              <a:t>Nguồn: Kaggle.com</a:t>
            </a:r>
            <a:endParaRPr/>
          </a:p>
        </p:txBody>
      </p:sp>
      <p:sp>
        <p:nvSpPr>
          <p:cNvPr id="129" name="Google Shape;129;p3"/>
          <p:cNvSpPr txBox="1"/>
          <p:nvPr/>
        </p:nvSpPr>
        <p:spPr>
          <a:xfrm>
            <a:off x="10558878" y="763442"/>
            <a:ext cx="6611650" cy="366382"/>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299">
                <a:solidFill>
                  <a:srgbClr val="FFFFFF"/>
                </a:solidFill>
                <a:latin typeface="Calibri"/>
                <a:ea typeface="Calibri"/>
                <a:cs typeface="Calibri"/>
                <a:sym typeface="Calibri"/>
              </a:rPr>
              <a:t>DATASET DETAIL</a:t>
            </a:r>
            <a:endParaRPr/>
          </a:p>
        </p:txBody>
      </p:sp>
      <p:sp>
        <p:nvSpPr>
          <p:cNvPr id="130" name="Google Shape;130;p3"/>
          <p:cNvSpPr txBox="1"/>
          <p:nvPr/>
        </p:nvSpPr>
        <p:spPr>
          <a:xfrm>
            <a:off x="1028700" y="4043512"/>
            <a:ext cx="6611650" cy="366382"/>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299">
                <a:solidFill>
                  <a:srgbClr val="FFFFFF"/>
                </a:solidFill>
                <a:latin typeface="Calibri"/>
                <a:ea typeface="Calibri"/>
                <a:cs typeface="Calibri"/>
                <a:sym typeface="Calibri"/>
              </a:rPr>
              <a:t>“HOUSE PRICE IN BEIJING”</a:t>
            </a:r>
            <a:endParaRPr/>
          </a:p>
        </p:txBody>
      </p:sp>
      <p:sp>
        <p:nvSpPr>
          <p:cNvPr id="131" name="Google Shape;131;p3"/>
          <p:cNvSpPr txBox="1"/>
          <p:nvPr/>
        </p:nvSpPr>
        <p:spPr>
          <a:xfrm>
            <a:off x="1028700" y="4853980"/>
            <a:ext cx="6744765" cy="265867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300">
                <a:solidFill>
                  <a:srgbClr val="000000"/>
                </a:solidFill>
                <a:latin typeface="Calibri"/>
                <a:ea typeface="Calibri"/>
                <a:cs typeface="Calibri"/>
                <a:sym typeface="Calibri"/>
              </a:rPr>
              <a:t>Kho dữ liệu chứa đầy đủ thông tin giao dịch và chi tiết về bất động sản được giao dịch như định danh của giao dịch, url, tọa độ Lat(giao thức BD09), định danh cộng đồng, thời gian giao dịch, số ngày hoạt động trên thị trường, số người theo dõi giao dịch, tổng giá, giá theo mét vuông, số lượng các phòng có trong nhà,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135"/>
        <p:cNvGrpSpPr/>
        <p:nvPr/>
      </p:nvGrpSpPr>
      <p:grpSpPr>
        <a:xfrm>
          <a:off x="0" y="0"/>
          <a:ext cx="0" cy="0"/>
          <a:chOff x="0" y="0"/>
          <a:chExt cx="0" cy="0"/>
        </a:xfrm>
      </p:grpSpPr>
      <p:sp>
        <p:nvSpPr>
          <p:cNvPr id="136" name="Google Shape;136;p4"/>
          <p:cNvSpPr/>
          <p:nvPr/>
        </p:nvSpPr>
        <p:spPr>
          <a:xfrm>
            <a:off x="323583" y="1417517"/>
            <a:ext cx="18238123" cy="9053457"/>
          </a:xfrm>
          <a:custGeom>
            <a:avLst/>
            <a:gdLst/>
            <a:ahLst/>
            <a:cxnLst/>
            <a:rect l="l" t="t" r="r" b="b"/>
            <a:pathLst>
              <a:path w="18238123" h="9053457" extrusionOk="0">
                <a:moveTo>
                  <a:pt x="0" y="0"/>
                </a:moveTo>
                <a:lnTo>
                  <a:pt x="18238122" y="0"/>
                </a:lnTo>
                <a:lnTo>
                  <a:pt x="18238122" y="9053457"/>
                </a:lnTo>
                <a:lnTo>
                  <a:pt x="0" y="905345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4"/>
          <p:cNvSpPr txBox="1"/>
          <p:nvPr/>
        </p:nvSpPr>
        <p:spPr>
          <a:xfrm>
            <a:off x="551875" y="379240"/>
            <a:ext cx="10226491" cy="10382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750" b="1" dirty="0" err="1">
                <a:solidFill>
                  <a:srgbClr val="000000"/>
                </a:solidFill>
                <a:latin typeface="Tahoma"/>
                <a:ea typeface="Tahoma"/>
                <a:cs typeface="Tahoma"/>
                <a:sym typeface="Tahoma"/>
              </a:rPr>
              <a:t>Sơ</a:t>
            </a:r>
            <a:r>
              <a:rPr lang="en-US" sz="6750" b="1" dirty="0">
                <a:solidFill>
                  <a:srgbClr val="000000"/>
                </a:solidFill>
                <a:latin typeface="Tahoma"/>
                <a:ea typeface="Tahoma"/>
                <a:cs typeface="Tahoma"/>
                <a:sym typeface="Tahoma"/>
              </a:rPr>
              <a:t> </a:t>
            </a:r>
            <a:r>
              <a:rPr lang="en-US" sz="6750" b="1" dirty="0" err="1">
                <a:solidFill>
                  <a:srgbClr val="000000"/>
                </a:solidFill>
                <a:latin typeface="Tahoma"/>
                <a:ea typeface="Tahoma"/>
                <a:cs typeface="Tahoma"/>
                <a:sym typeface="Tahoma"/>
              </a:rPr>
              <a:t>đồ</a:t>
            </a:r>
            <a:r>
              <a:rPr lang="en-US" sz="6750" b="1" dirty="0">
                <a:solidFill>
                  <a:srgbClr val="000000"/>
                </a:solidFill>
                <a:latin typeface="Tahoma"/>
                <a:ea typeface="Tahoma"/>
                <a:cs typeface="Tahoma"/>
                <a:sym typeface="Tahoma"/>
              </a:rPr>
              <a:t> </a:t>
            </a:r>
            <a:r>
              <a:rPr lang="en-US" sz="6750" b="1" dirty="0" err="1">
                <a:solidFill>
                  <a:srgbClr val="000000"/>
                </a:solidFill>
                <a:latin typeface="Tahoma"/>
                <a:ea typeface="Tahoma"/>
                <a:cs typeface="Tahoma"/>
                <a:sym typeface="Tahoma"/>
              </a:rPr>
              <a:t>bông</a:t>
            </a:r>
            <a:r>
              <a:rPr lang="en-US" sz="6750" b="1" dirty="0">
                <a:solidFill>
                  <a:srgbClr val="000000"/>
                </a:solidFill>
                <a:latin typeface="Tahoma"/>
                <a:ea typeface="Tahoma"/>
                <a:cs typeface="Tahoma"/>
                <a:sym typeface="Tahoma"/>
              </a:rPr>
              <a:t> </a:t>
            </a:r>
            <a:r>
              <a:rPr lang="en-US" sz="6750" b="1" dirty="0" err="1">
                <a:solidFill>
                  <a:srgbClr val="000000"/>
                </a:solidFill>
                <a:latin typeface="Tahoma"/>
                <a:ea typeface="Tahoma"/>
                <a:cs typeface="Tahoma"/>
                <a:sym typeface="Tahoma"/>
              </a:rPr>
              <a:t>tuyết</a:t>
            </a:r>
            <a:endParaRPr sz="6750" b="1" dirty="0">
              <a:solidFill>
                <a:srgbClr val="000000"/>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41"/>
        <p:cNvGrpSpPr/>
        <p:nvPr/>
      </p:nvGrpSpPr>
      <p:grpSpPr>
        <a:xfrm>
          <a:off x="0" y="0"/>
          <a:ext cx="0" cy="0"/>
          <a:chOff x="0" y="0"/>
          <a:chExt cx="0" cy="0"/>
        </a:xfrm>
      </p:grpSpPr>
      <p:sp>
        <p:nvSpPr>
          <p:cNvPr id="142" name="Google Shape;142;p5"/>
          <p:cNvSpPr/>
          <p:nvPr/>
        </p:nvSpPr>
        <p:spPr>
          <a:xfrm>
            <a:off x="0" y="1028700"/>
            <a:ext cx="9053799" cy="1130247"/>
          </a:xfrm>
          <a:custGeom>
            <a:avLst/>
            <a:gdLst/>
            <a:ahLst/>
            <a:cxnLst/>
            <a:rect l="l" t="t" r="r" b="b"/>
            <a:pathLst>
              <a:path w="9580828" h="1196040" extrusionOk="0">
                <a:moveTo>
                  <a:pt x="9456367" y="1196040"/>
                </a:moveTo>
                <a:lnTo>
                  <a:pt x="124460" y="1196040"/>
                </a:lnTo>
                <a:cubicBezTo>
                  <a:pt x="55880" y="1196040"/>
                  <a:pt x="0" y="1140160"/>
                  <a:pt x="0" y="1071580"/>
                </a:cubicBezTo>
                <a:lnTo>
                  <a:pt x="0" y="124460"/>
                </a:lnTo>
                <a:cubicBezTo>
                  <a:pt x="0" y="55880"/>
                  <a:pt x="55880" y="0"/>
                  <a:pt x="124460" y="0"/>
                </a:cubicBezTo>
                <a:lnTo>
                  <a:pt x="9456368" y="0"/>
                </a:lnTo>
                <a:cubicBezTo>
                  <a:pt x="9524947" y="0"/>
                  <a:pt x="9580828" y="55880"/>
                  <a:pt x="9580828" y="124460"/>
                </a:cubicBezTo>
                <a:lnTo>
                  <a:pt x="9580828" y="1071580"/>
                </a:lnTo>
                <a:cubicBezTo>
                  <a:pt x="9580828" y="1140160"/>
                  <a:pt x="9524947" y="1196040"/>
                  <a:pt x="9456368"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5"/>
          <p:cNvSpPr/>
          <p:nvPr/>
        </p:nvSpPr>
        <p:spPr>
          <a:xfrm>
            <a:off x="9272873" y="1044853"/>
            <a:ext cx="9053799" cy="1130247"/>
          </a:xfrm>
          <a:custGeom>
            <a:avLst/>
            <a:gdLst/>
            <a:ahLst/>
            <a:cxnLst/>
            <a:rect l="l" t="t" r="r" b="b"/>
            <a:pathLst>
              <a:path w="9580828" h="1196040" extrusionOk="0">
                <a:moveTo>
                  <a:pt x="9456367" y="1196040"/>
                </a:moveTo>
                <a:lnTo>
                  <a:pt x="124460" y="1196040"/>
                </a:lnTo>
                <a:cubicBezTo>
                  <a:pt x="55880" y="1196040"/>
                  <a:pt x="0" y="1140160"/>
                  <a:pt x="0" y="1071580"/>
                </a:cubicBezTo>
                <a:lnTo>
                  <a:pt x="0" y="124460"/>
                </a:lnTo>
                <a:cubicBezTo>
                  <a:pt x="0" y="55880"/>
                  <a:pt x="55880" y="0"/>
                  <a:pt x="124460" y="0"/>
                </a:cubicBezTo>
                <a:lnTo>
                  <a:pt x="9456368" y="0"/>
                </a:lnTo>
                <a:cubicBezTo>
                  <a:pt x="9524947" y="0"/>
                  <a:pt x="9580828" y="55880"/>
                  <a:pt x="9580828" y="124460"/>
                </a:cubicBezTo>
                <a:lnTo>
                  <a:pt x="9580828" y="1071580"/>
                </a:lnTo>
                <a:cubicBezTo>
                  <a:pt x="9580828" y="1140160"/>
                  <a:pt x="9524947" y="1196040"/>
                  <a:pt x="9456368"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5"/>
          <p:cNvSpPr/>
          <p:nvPr/>
        </p:nvSpPr>
        <p:spPr>
          <a:xfrm>
            <a:off x="0" y="1028700"/>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5"/>
          <p:cNvSpPr/>
          <p:nvPr/>
        </p:nvSpPr>
        <p:spPr>
          <a:xfrm>
            <a:off x="9272873" y="1044853"/>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5"/>
          <p:cNvSpPr/>
          <p:nvPr/>
        </p:nvSpPr>
        <p:spPr>
          <a:xfrm>
            <a:off x="0" y="2803538"/>
            <a:ext cx="9053799" cy="1130247"/>
          </a:xfrm>
          <a:custGeom>
            <a:avLst/>
            <a:gdLst/>
            <a:ahLst/>
            <a:cxnLst/>
            <a:rect l="l" t="t" r="r" b="b"/>
            <a:pathLst>
              <a:path w="9580828" h="1196040" extrusionOk="0">
                <a:moveTo>
                  <a:pt x="9456367" y="1196040"/>
                </a:moveTo>
                <a:lnTo>
                  <a:pt x="124460" y="1196040"/>
                </a:lnTo>
                <a:cubicBezTo>
                  <a:pt x="55880" y="1196040"/>
                  <a:pt x="0" y="1140160"/>
                  <a:pt x="0" y="1071580"/>
                </a:cubicBezTo>
                <a:lnTo>
                  <a:pt x="0" y="124460"/>
                </a:lnTo>
                <a:cubicBezTo>
                  <a:pt x="0" y="55880"/>
                  <a:pt x="55880" y="0"/>
                  <a:pt x="124460" y="0"/>
                </a:cubicBezTo>
                <a:lnTo>
                  <a:pt x="9456368" y="0"/>
                </a:lnTo>
                <a:cubicBezTo>
                  <a:pt x="9524947" y="0"/>
                  <a:pt x="9580828" y="55880"/>
                  <a:pt x="9580828" y="124460"/>
                </a:cubicBezTo>
                <a:lnTo>
                  <a:pt x="9580828" y="1071580"/>
                </a:lnTo>
                <a:cubicBezTo>
                  <a:pt x="9580828" y="1140160"/>
                  <a:pt x="9524947" y="1196040"/>
                  <a:pt x="9456368"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5"/>
          <p:cNvSpPr/>
          <p:nvPr/>
        </p:nvSpPr>
        <p:spPr>
          <a:xfrm>
            <a:off x="9272873" y="2819691"/>
            <a:ext cx="9053799" cy="1130247"/>
          </a:xfrm>
          <a:custGeom>
            <a:avLst/>
            <a:gdLst/>
            <a:ahLst/>
            <a:cxnLst/>
            <a:rect l="l" t="t" r="r" b="b"/>
            <a:pathLst>
              <a:path w="9580828" h="1196040" extrusionOk="0">
                <a:moveTo>
                  <a:pt x="9456367" y="1196040"/>
                </a:moveTo>
                <a:lnTo>
                  <a:pt x="124460" y="1196040"/>
                </a:lnTo>
                <a:cubicBezTo>
                  <a:pt x="55880" y="1196040"/>
                  <a:pt x="0" y="1140160"/>
                  <a:pt x="0" y="1071580"/>
                </a:cubicBezTo>
                <a:lnTo>
                  <a:pt x="0" y="124460"/>
                </a:lnTo>
                <a:cubicBezTo>
                  <a:pt x="0" y="55880"/>
                  <a:pt x="55880" y="0"/>
                  <a:pt x="124460" y="0"/>
                </a:cubicBezTo>
                <a:lnTo>
                  <a:pt x="9456368" y="0"/>
                </a:lnTo>
                <a:cubicBezTo>
                  <a:pt x="9524947" y="0"/>
                  <a:pt x="9580828" y="55880"/>
                  <a:pt x="9580828" y="124460"/>
                </a:cubicBezTo>
                <a:lnTo>
                  <a:pt x="9580828" y="1071580"/>
                </a:lnTo>
                <a:cubicBezTo>
                  <a:pt x="9580828" y="1140160"/>
                  <a:pt x="9524947" y="1196040"/>
                  <a:pt x="9456368"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5"/>
          <p:cNvSpPr/>
          <p:nvPr/>
        </p:nvSpPr>
        <p:spPr>
          <a:xfrm>
            <a:off x="0" y="2803538"/>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5"/>
          <p:cNvSpPr/>
          <p:nvPr/>
        </p:nvSpPr>
        <p:spPr>
          <a:xfrm>
            <a:off x="9272873" y="2819691"/>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5"/>
          <p:cNvSpPr/>
          <p:nvPr/>
        </p:nvSpPr>
        <p:spPr>
          <a:xfrm>
            <a:off x="0" y="4578376"/>
            <a:ext cx="9053799" cy="1130247"/>
          </a:xfrm>
          <a:custGeom>
            <a:avLst/>
            <a:gdLst/>
            <a:ahLst/>
            <a:cxnLst/>
            <a:rect l="l" t="t" r="r" b="b"/>
            <a:pathLst>
              <a:path w="9580828" h="1196040" extrusionOk="0">
                <a:moveTo>
                  <a:pt x="9456367" y="1196040"/>
                </a:moveTo>
                <a:lnTo>
                  <a:pt x="124460" y="1196040"/>
                </a:lnTo>
                <a:cubicBezTo>
                  <a:pt x="55880" y="1196040"/>
                  <a:pt x="0" y="1140160"/>
                  <a:pt x="0" y="1071580"/>
                </a:cubicBezTo>
                <a:lnTo>
                  <a:pt x="0" y="124460"/>
                </a:lnTo>
                <a:cubicBezTo>
                  <a:pt x="0" y="55880"/>
                  <a:pt x="55880" y="0"/>
                  <a:pt x="124460" y="0"/>
                </a:cubicBezTo>
                <a:lnTo>
                  <a:pt x="9456368" y="0"/>
                </a:lnTo>
                <a:cubicBezTo>
                  <a:pt x="9524947" y="0"/>
                  <a:pt x="9580828" y="55880"/>
                  <a:pt x="9580828" y="124460"/>
                </a:cubicBezTo>
                <a:lnTo>
                  <a:pt x="9580828" y="1071580"/>
                </a:lnTo>
                <a:cubicBezTo>
                  <a:pt x="9580828" y="1140160"/>
                  <a:pt x="9524947" y="1196040"/>
                  <a:pt x="9456368"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5"/>
          <p:cNvSpPr/>
          <p:nvPr/>
        </p:nvSpPr>
        <p:spPr>
          <a:xfrm>
            <a:off x="9272873" y="4594529"/>
            <a:ext cx="9053799" cy="1130247"/>
          </a:xfrm>
          <a:custGeom>
            <a:avLst/>
            <a:gdLst/>
            <a:ahLst/>
            <a:cxnLst/>
            <a:rect l="l" t="t" r="r" b="b"/>
            <a:pathLst>
              <a:path w="9580828" h="1196040" extrusionOk="0">
                <a:moveTo>
                  <a:pt x="9456367" y="1196040"/>
                </a:moveTo>
                <a:lnTo>
                  <a:pt x="124460" y="1196040"/>
                </a:lnTo>
                <a:cubicBezTo>
                  <a:pt x="55880" y="1196040"/>
                  <a:pt x="0" y="1140160"/>
                  <a:pt x="0" y="1071580"/>
                </a:cubicBezTo>
                <a:lnTo>
                  <a:pt x="0" y="124460"/>
                </a:lnTo>
                <a:cubicBezTo>
                  <a:pt x="0" y="55880"/>
                  <a:pt x="55880" y="0"/>
                  <a:pt x="124460" y="0"/>
                </a:cubicBezTo>
                <a:lnTo>
                  <a:pt x="9456368" y="0"/>
                </a:lnTo>
                <a:cubicBezTo>
                  <a:pt x="9524947" y="0"/>
                  <a:pt x="9580828" y="55880"/>
                  <a:pt x="9580828" y="124460"/>
                </a:cubicBezTo>
                <a:lnTo>
                  <a:pt x="9580828" y="1071580"/>
                </a:lnTo>
                <a:cubicBezTo>
                  <a:pt x="9580828" y="1140160"/>
                  <a:pt x="9524947" y="1196040"/>
                  <a:pt x="9456368"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5"/>
          <p:cNvSpPr/>
          <p:nvPr/>
        </p:nvSpPr>
        <p:spPr>
          <a:xfrm>
            <a:off x="0" y="4578376"/>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5"/>
          <p:cNvSpPr/>
          <p:nvPr/>
        </p:nvSpPr>
        <p:spPr>
          <a:xfrm>
            <a:off x="9272873" y="4594529"/>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5"/>
          <p:cNvSpPr/>
          <p:nvPr/>
        </p:nvSpPr>
        <p:spPr>
          <a:xfrm>
            <a:off x="0" y="6353215"/>
            <a:ext cx="9053799" cy="1130247"/>
          </a:xfrm>
          <a:custGeom>
            <a:avLst/>
            <a:gdLst/>
            <a:ahLst/>
            <a:cxnLst/>
            <a:rect l="l" t="t" r="r" b="b"/>
            <a:pathLst>
              <a:path w="9580828" h="1196040" extrusionOk="0">
                <a:moveTo>
                  <a:pt x="9456367" y="1196040"/>
                </a:moveTo>
                <a:lnTo>
                  <a:pt x="124460" y="1196040"/>
                </a:lnTo>
                <a:cubicBezTo>
                  <a:pt x="55880" y="1196040"/>
                  <a:pt x="0" y="1140160"/>
                  <a:pt x="0" y="1071580"/>
                </a:cubicBezTo>
                <a:lnTo>
                  <a:pt x="0" y="124460"/>
                </a:lnTo>
                <a:cubicBezTo>
                  <a:pt x="0" y="55880"/>
                  <a:pt x="55880" y="0"/>
                  <a:pt x="124460" y="0"/>
                </a:cubicBezTo>
                <a:lnTo>
                  <a:pt x="9456368" y="0"/>
                </a:lnTo>
                <a:cubicBezTo>
                  <a:pt x="9524947" y="0"/>
                  <a:pt x="9580828" y="55880"/>
                  <a:pt x="9580828" y="124460"/>
                </a:cubicBezTo>
                <a:lnTo>
                  <a:pt x="9580828" y="1071580"/>
                </a:lnTo>
                <a:cubicBezTo>
                  <a:pt x="9580828" y="1140160"/>
                  <a:pt x="9524947" y="1196040"/>
                  <a:pt x="9456368"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5"/>
          <p:cNvSpPr/>
          <p:nvPr/>
        </p:nvSpPr>
        <p:spPr>
          <a:xfrm>
            <a:off x="9272873" y="6369368"/>
            <a:ext cx="9053799" cy="1130247"/>
          </a:xfrm>
          <a:custGeom>
            <a:avLst/>
            <a:gdLst/>
            <a:ahLst/>
            <a:cxnLst/>
            <a:rect l="l" t="t" r="r" b="b"/>
            <a:pathLst>
              <a:path w="9580828" h="1196040" extrusionOk="0">
                <a:moveTo>
                  <a:pt x="9456367" y="1196040"/>
                </a:moveTo>
                <a:lnTo>
                  <a:pt x="124460" y="1196040"/>
                </a:lnTo>
                <a:cubicBezTo>
                  <a:pt x="55880" y="1196040"/>
                  <a:pt x="0" y="1140160"/>
                  <a:pt x="0" y="1071580"/>
                </a:cubicBezTo>
                <a:lnTo>
                  <a:pt x="0" y="124460"/>
                </a:lnTo>
                <a:cubicBezTo>
                  <a:pt x="0" y="55880"/>
                  <a:pt x="55880" y="0"/>
                  <a:pt x="124460" y="0"/>
                </a:cubicBezTo>
                <a:lnTo>
                  <a:pt x="9456368" y="0"/>
                </a:lnTo>
                <a:cubicBezTo>
                  <a:pt x="9524947" y="0"/>
                  <a:pt x="9580828" y="55880"/>
                  <a:pt x="9580828" y="124460"/>
                </a:cubicBezTo>
                <a:lnTo>
                  <a:pt x="9580828" y="1071580"/>
                </a:lnTo>
                <a:cubicBezTo>
                  <a:pt x="9580828" y="1140160"/>
                  <a:pt x="9524947" y="1196040"/>
                  <a:pt x="9456368"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5"/>
          <p:cNvSpPr/>
          <p:nvPr/>
        </p:nvSpPr>
        <p:spPr>
          <a:xfrm>
            <a:off x="0" y="6356324"/>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5"/>
          <p:cNvSpPr/>
          <p:nvPr/>
        </p:nvSpPr>
        <p:spPr>
          <a:xfrm>
            <a:off x="9272873" y="6372476"/>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5"/>
          <p:cNvSpPr/>
          <p:nvPr/>
        </p:nvSpPr>
        <p:spPr>
          <a:xfrm>
            <a:off x="0" y="8128053"/>
            <a:ext cx="9053799" cy="1130247"/>
          </a:xfrm>
          <a:custGeom>
            <a:avLst/>
            <a:gdLst/>
            <a:ahLst/>
            <a:cxnLst/>
            <a:rect l="l" t="t" r="r" b="b"/>
            <a:pathLst>
              <a:path w="9580828" h="1196040" extrusionOk="0">
                <a:moveTo>
                  <a:pt x="9456367" y="1196040"/>
                </a:moveTo>
                <a:lnTo>
                  <a:pt x="124460" y="1196040"/>
                </a:lnTo>
                <a:cubicBezTo>
                  <a:pt x="55880" y="1196040"/>
                  <a:pt x="0" y="1140160"/>
                  <a:pt x="0" y="1071580"/>
                </a:cubicBezTo>
                <a:lnTo>
                  <a:pt x="0" y="124460"/>
                </a:lnTo>
                <a:cubicBezTo>
                  <a:pt x="0" y="55880"/>
                  <a:pt x="55880" y="0"/>
                  <a:pt x="124460" y="0"/>
                </a:cubicBezTo>
                <a:lnTo>
                  <a:pt x="9456368" y="0"/>
                </a:lnTo>
                <a:cubicBezTo>
                  <a:pt x="9524947" y="0"/>
                  <a:pt x="9580828" y="55880"/>
                  <a:pt x="9580828" y="124460"/>
                </a:cubicBezTo>
                <a:lnTo>
                  <a:pt x="9580828" y="1071580"/>
                </a:lnTo>
                <a:cubicBezTo>
                  <a:pt x="9580828" y="1140160"/>
                  <a:pt x="9524947" y="1196040"/>
                  <a:pt x="9456368"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5"/>
          <p:cNvSpPr/>
          <p:nvPr/>
        </p:nvSpPr>
        <p:spPr>
          <a:xfrm>
            <a:off x="9272873" y="8144206"/>
            <a:ext cx="9053799" cy="1130247"/>
          </a:xfrm>
          <a:custGeom>
            <a:avLst/>
            <a:gdLst/>
            <a:ahLst/>
            <a:cxnLst/>
            <a:rect l="l" t="t" r="r" b="b"/>
            <a:pathLst>
              <a:path w="9580828" h="1196040" extrusionOk="0">
                <a:moveTo>
                  <a:pt x="9456367" y="1196040"/>
                </a:moveTo>
                <a:lnTo>
                  <a:pt x="124460" y="1196040"/>
                </a:lnTo>
                <a:cubicBezTo>
                  <a:pt x="55880" y="1196040"/>
                  <a:pt x="0" y="1140160"/>
                  <a:pt x="0" y="1071580"/>
                </a:cubicBezTo>
                <a:lnTo>
                  <a:pt x="0" y="124460"/>
                </a:lnTo>
                <a:cubicBezTo>
                  <a:pt x="0" y="55880"/>
                  <a:pt x="55880" y="0"/>
                  <a:pt x="124460" y="0"/>
                </a:cubicBezTo>
                <a:lnTo>
                  <a:pt x="9456368" y="0"/>
                </a:lnTo>
                <a:cubicBezTo>
                  <a:pt x="9524947" y="0"/>
                  <a:pt x="9580828" y="55880"/>
                  <a:pt x="9580828" y="124460"/>
                </a:cubicBezTo>
                <a:lnTo>
                  <a:pt x="9580828" y="1071580"/>
                </a:lnTo>
                <a:cubicBezTo>
                  <a:pt x="9580828" y="1140160"/>
                  <a:pt x="9524947" y="1196040"/>
                  <a:pt x="9456368"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5"/>
          <p:cNvSpPr/>
          <p:nvPr/>
        </p:nvSpPr>
        <p:spPr>
          <a:xfrm>
            <a:off x="0" y="8128053"/>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5"/>
          <p:cNvSpPr/>
          <p:nvPr/>
        </p:nvSpPr>
        <p:spPr>
          <a:xfrm>
            <a:off x="9272873" y="8144206"/>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5"/>
          <p:cNvSpPr txBox="1"/>
          <p:nvPr/>
        </p:nvSpPr>
        <p:spPr>
          <a:xfrm>
            <a:off x="1157573" y="1201394"/>
            <a:ext cx="7604201" cy="3500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000000"/>
                </a:solidFill>
                <a:latin typeface="Calibri"/>
                <a:ea typeface="Calibri"/>
                <a:cs typeface="Calibri"/>
                <a:sym typeface="Calibri"/>
              </a:rPr>
              <a:t>Với mỗi khu vực (DISTRICT) đưa ra nhà có diện tích lớn nhất.</a:t>
            </a:r>
            <a:endParaRPr/>
          </a:p>
        </p:txBody>
      </p:sp>
      <p:sp>
        <p:nvSpPr>
          <p:cNvPr id="163" name="Google Shape;163;p5"/>
          <p:cNvSpPr txBox="1"/>
          <p:nvPr/>
        </p:nvSpPr>
        <p:spPr>
          <a:xfrm>
            <a:off x="10428499" y="1150522"/>
            <a:ext cx="7604201" cy="737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000000"/>
                </a:solidFill>
                <a:latin typeface="Calibri"/>
                <a:ea typeface="Calibri"/>
                <a:cs typeface="Calibri"/>
                <a:sym typeface="Calibri"/>
              </a:rPr>
              <a:t>Cho </a:t>
            </a:r>
            <a:r>
              <a:rPr lang="en-US" sz="2100" dirty="0" err="1">
                <a:solidFill>
                  <a:srgbClr val="000000"/>
                </a:solidFill>
                <a:latin typeface="Calibri"/>
                <a:ea typeface="Calibri"/>
                <a:cs typeface="Calibri"/>
                <a:sym typeface="Calibri"/>
              </a:rPr>
              <a:t>biết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tổng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số</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tiền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các</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có</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số</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phòng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vẽ</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bằng</a:t>
            </a:r>
            <a:r>
              <a:rPr lang="en-US" sz="2100" dirty="0">
                <a:solidFill>
                  <a:srgbClr val="000000"/>
                </a:solidFill>
                <a:latin typeface="Calibri"/>
                <a:ea typeface="Calibri"/>
                <a:cs typeface="Calibri"/>
                <a:sym typeface="Calibri"/>
              </a:rPr>
              <a:t> 2 (DRAWINGROOM) </a:t>
            </a:r>
            <a:r>
              <a:rPr lang="en-US" sz="2100" dirty="0" err="1">
                <a:solidFill>
                  <a:srgbClr val="000000"/>
                </a:solidFill>
                <a:latin typeface="Calibri"/>
                <a:ea typeface="Calibri"/>
                <a:cs typeface="Calibri"/>
                <a:sym typeface="Calibri"/>
              </a:rPr>
              <a:t>theo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từng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tháng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quý</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năm</a:t>
            </a:r>
            <a:r>
              <a:rPr lang="en-US" sz="2100" dirty="0">
                <a:solidFill>
                  <a:srgbClr val="000000"/>
                </a:solidFill>
                <a:latin typeface="Calibri"/>
                <a:ea typeface="Calibri"/>
                <a:cs typeface="Calibri"/>
                <a:sym typeface="Calibri"/>
              </a:rPr>
              <a:t>.</a:t>
            </a:r>
            <a:endParaRPr dirty="0"/>
          </a:p>
        </p:txBody>
      </p:sp>
      <p:sp>
        <p:nvSpPr>
          <p:cNvPr id="164" name="Google Shape;164;p5"/>
          <p:cNvSpPr txBox="1"/>
          <p:nvPr/>
        </p:nvSpPr>
        <p:spPr>
          <a:xfrm>
            <a:off x="1157573" y="2808719"/>
            <a:ext cx="7604201" cy="1108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000000"/>
                </a:solidFill>
                <a:latin typeface="Calibri"/>
                <a:ea typeface="Calibri"/>
                <a:cs typeface="Calibri"/>
                <a:sym typeface="Calibri"/>
              </a:rPr>
              <a:t>Liệt kê có bao nhiêu giao dịch với có giá trên một m2 lớn hơn 100000 theo từng năm (Sử dụng bảng phân cấp [TRANS TIME], roll up từ DAY lên YEAR)</a:t>
            </a:r>
            <a:endParaRPr/>
          </a:p>
        </p:txBody>
      </p:sp>
      <p:sp>
        <p:nvSpPr>
          <p:cNvPr id="165" name="Google Shape;165;p5"/>
          <p:cNvSpPr txBox="1"/>
          <p:nvPr/>
        </p:nvSpPr>
        <p:spPr>
          <a:xfrm>
            <a:off x="10428499" y="2853300"/>
            <a:ext cx="7604201" cy="737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000000"/>
                </a:solidFill>
                <a:latin typeface="Calibri"/>
                <a:ea typeface="Calibri"/>
                <a:cs typeface="Calibri"/>
                <a:sym typeface="Calibri"/>
              </a:rPr>
              <a:t>Cho </a:t>
            </a:r>
            <a:r>
              <a:rPr lang="en-US" sz="2100" dirty="0" err="1">
                <a:solidFill>
                  <a:srgbClr val="000000"/>
                </a:solidFill>
                <a:latin typeface="Calibri"/>
                <a:ea typeface="Calibri"/>
                <a:cs typeface="Calibri"/>
                <a:sym typeface="Calibri"/>
              </a:rPr>
              <a:t>biết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khu</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vực</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nào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có</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giá</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tiền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trên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một</a:t>
            </a:r>
            <a:r>
              <a:rPr lang="en-US" sz="2100" dirty="0">
                <a:solidFill>
                  <a:srgbClr val="000000"/>
                </a:solidFill>
                <a:latin typeface="Calibri"/>
                <a:ea typeface="Calibri"/>
                <a:cs typeface="Calibri"/>
                <a:sym typeface="Calibri"/>
              </a:rPr>
              <a:t> m2 (PRICE) </a:t>
            </a:r>
            <a:r>
              <a:rPr lang="en-US" sz="2100" dirty="0" err="1">
                <a:solidFill>
                  <a:srgbClr val="000000"/>
                </a:solidFill>
                <a:latin typeface="Calibri"/>
                <a:ea typeface="Calibri"/>
                <a:cs typeface="Calibri"/>
                <a:sym typeface="Calibri"/>
              </a:rPr>
              <a:t>cao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nhất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từ</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năm</a:t>
            </a:r>
            <a:r>
              <a:rPr lang="en-US" sz="2100" dirty="0">
                <a:solidFill>
                  <a:srgbClr val="000000"/>
                </a:solidFill>
                <a:latin typeface="Calibri"/>
                <a:ea typeface="Calibri"/>
                <a:cs typeface="Calibri"/>
                <a:sym typeface="Calibri"/>
              </a:rPr>
              <a:t> 2016 </a:t>
            </a:r>
            <a:r>
              <a:rPr lang="en-US" sz="2100" dirty="0" err="1">
                <a:solidFill>
                  <a:srgbClr val="000000"/>
                </a:solidFill>
                <a:latin typeface="Calibri"/>
                <a:ea typeface="Calibri"/>
                <a:cs typeface="Calibri"/>
                <a:sym typeface="Calibri"/>
              </a:rPr>
              <a:t>đến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năm</a:t>
            </a:r>
            <a:r>
              <a:rPr lang="en-US" sz="2100" dirty="0">
                <a:solidFill>
                  <a:srgbClr val="000000"/>
                </a:solidFill>
                <a:latin typeface="Calibri"/>
                <a:ea typeface="Calibri"/>
                <a:cs typeface="Calibri"/>
                <a:sym typeface="Calibri"/>
              </a:rPr>
              <a:t> 2018.</a:t>
            </a:r>
            <a:endParaRPr dirty="0"/>
          </a:p>
        </p:txBody>
      </p:sp>
      <p:sp>
        <p:nvSpPr>
          <p:cNvPr id="166" name="Google Shape;166;p5"/>
          <p:cNvSpPr txBox="1"/>
          <p:nvPr/>
        </p:nvSpPr>
        <p:spPr>
          <a:xfrm>
            <a:off x="1157573" y="4767223"/>
            <a:ext cx="7604201" cy="737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000000"/>
                </a:solidFill>
                <a:latin typeface="Calibri"/>
                <a:ea typeface="Calibri"/>
                <a:cs typeface="Calibri"/>
                <a:sym typeface="Calibri"/>
              </a:rPr>
              <a:t>Liệt kê TOP 3 giao dịch (ID_TRANS, ID_DATE, ID_HOUSE) có tổng giá thấp nhất.</a:t>
            </a:r>
            <a:endParaRPr/>
          </a:p>
        </p:txBody>
      </p:sp>
      <p:sp>
        <p:nvSpPr>
          <p:cNvPr id="167" name="Google Shape;167;p5"/>
          <p:cNvSpPr txBox="1"/>
          <p:nvPr/>
        </p:nvSpPr>
        <p:spPr>
          <a:xfrm>
            <a:off x="10430446" y="4597638"/>
            <a:ext cx="7604201" cy="1108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000000"/>
                </a:solidFill>
                <a:latin typeface="Calibri"/>
                <a:ea typeface="Calibri"/>
                <a:cs typeface="Calibri"/>
                <a:sym typeface="Calibri"/>
              </a:rPr>
              <a:t>Với kết cấu xây dựng là gạch và bê tông hoặc gạch và gỗ, cho biết trung bình của tổng giá (TOTALPRICE) cho mỗi nhà là bao nhiêu, theo từng năm, tháng.</a:t>
            </a:r>
            <a:endParaRPr/>
          </a:p>
        </p:txBody>
      </p:sp>
      <p:sp>
        <p:nvSpPr>
          <p:cNvPr id="168" name="Google Shape;168;p5"/>
          <p:cNvSpPr txBox="1"/>
          <p:nvPr/>
        </p:nvSpPr>
        <p:spPr>
          <a:xfrm>
            <a:off x="1157573" y="6529017"/>
            <a:ext cx="7604201" cy="737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000000"/>
                </a:solidFill>
                <a:latin typeface="Calibri"/>
                <a:ea typeface="Calibri"/>
                <a:cs typeface="Calibri"/>
                <a:sym typeface="Calibri"/>
              </a:rPr>
              <a:t>Thống kê vào quý 3 theo các năm đếm có bao nhiêu nhà có số phòng khách (NUM_LVROOM) lớn hơn hoặc bằng 2.</a:t>
            </a:r>
            <a:endParaRPr/>
          </a:p>
        </p:txBody>
      </p:sp>
      <p:sp>
        <p:nvSpPr>
          <p:cNvPr id="169" name="Google Shape;169;p5"/>
          <p:cNvSpPr txBox="1"/>
          <p:nvPr/>
        </p:nvSpPr>
        <p:spPr>
          <a:xfrm>
            <a:off x="10430446" y="6545170"/>
            <a:ext cx="7604201" cy="737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000000"/>
                </a:solidFill>
                <a:latin typeface="Calibri"/>
                <a:ea typeface="Calibri"/>
                <a:cs typeface="Calibri"/>
                <a:sym typeface="Calibri"/>
              </a:rPr>
              <a:t>Cho biết trong quý một năm 2014 (QUARTER=1), TOP 2 khu vực nào bán được ít nhà nhất và bán được bao nhiêu.</a:t>
            </a:r>
            <a:endParaRPr/>
          </a:p>
        </p:txBody>
      </p:sp>
      <p:sp>
        <p:nvSpPr>
          <p:cNvPr id="170" name="Google Shape;170;p5"/>
          <p:cNvSpPr txBox="1"/>
          <p:nvPr/>
        </p:nvSpPr>
        <p:spPr>
          <a:xfrm>
            <a:off x="1157573" y="8133233"/>
            <a:ext cx="7604201" cy="72192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000000"/>
                </a:solidFill>
                <a:latin typeface="Calibri"/>
                <a:ea typeface="Calibri"/>
                <a:cs typeface="Calibri"/>
                <a:sym typeface="Calibri"/>
              </a:rPr>
              <a:t>Trong năm 2016, cho biết trung bình số người theo dõi (FOLLOWERS) , của nhà là loại công trình là nhà cấp bốn (BUILDINGTYPE=2) </a:t>
            </a:r>
            <a:endParaRPr/>
          </a:p>
        </p:txBody>
      </p:sp>
      <p:sp>
        <p:nvSpPr>
          <p:cNvPr id="171" name="Google Shape;171;p5"/>
          <p:cNvSpPr txBox="1"/>
          <p:nvPr/>
        </p:nvSpPr>
        <p:spPr>
          <a:xfrm>
            <a:off x="10428499" y="8150974"/>
            <a:ext cx="7604201" cy="737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err="1">
                <a:solidFill>
                  <a:srgbClr val="000000"/>
                </a:solidFill>
                <a:latin typeface="Calibri"/>
                <a:ea typeface="Calibri"/>
                <a:cs typeface="Calibri"/>
                <a:sym typeface="Calibri"/>
              </a:rPr>
              <a:t>Thống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kê</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theo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năm</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quý</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tháng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trung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bình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tổng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tiền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giao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dịch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của</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có</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loại</a:t>
            </a:r>
            <a:r>
              <a:rPr lang="en-US" sz="2100" dirty="0">
                <a:solidFill>
                  <a:srgbClr val="000000"/>
                </a:solidFill>
                <a:latin typeface="Calibri"/>
                <a:ea typeface="Calibri"/>
                <a:cs typeface="Calibri"/>
                <a:sym typeface="Calibri"/>
              </a:rPr>
              <a:t> (BUILDINGTYPE) </a:t>
            </a:r>
            <a:r>
              <a:rPr lang="en-US" sz="2100" dirty="0" err="1">
                <a:solidFill>
                  <a:srgbClr val="000000"/>
                </a:solidFill>
                <a:latin typeface="Calibri"/>
                <a:ea typeface="Calibri"/>
                <a:cs typeface="Calibri"/>
                <a:sym typeface="Calibri"/>
              </a:rPr>
              <a:t>nhiều</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nhất</a:t>
            </a:r>
            <a:r>
              <a:rPr lang="en-US" sz="2100" dirty="0">
                <a:solidFill>
                  <a:srgbClr val="000000"/>
                </a:solidFill>
                <a:latin typeface="Calibri"/>
                <a:ea typeface="Calibri"/>
                <a:cs typeface="Calibri"/>
                <a:sym typeface="Calibri"/>
              </a:rPr>
              <a:t>.</a:t>
            </a:r>
            <a:endParaRPr dirty="0"/>
          </a:p>
        </p:txBody>
      </p:sp>
      <p:sp>
        <p:nvSpPr>
          <p:cNvPr id="172" name="Google Shape;172;p5"/>
          <p:cNvSpPr txBox="1"/>
          <p:nvPr/>
        </p:nvSpPr>
        <p:spPr>
          <a:xfrm>
            <a:off x="217128" y="1321282"/>
            <a:ext cx="504243" cy="456343"/>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01</a:t>
            </a:r>
            <a:endParaRPr/>
          </a:p>
        </p:txBody>
      </p:sp>
      <p:sp>
        <p:nvSpPr>
          <p:cNvPr id="173" name="Google Shape;173;p5"/>
          <p:cNvSpPr txBox="1"/>
          <p:nvPr/>
        </p:nvSpPr>
        <p:spPr>
          <a:xfrm>
            <a:off x="9490001" y="1335847"/>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06</a:t>
            </a:r>
            <a:endParaRPr/>
          </a:p>
        </p:txBody>
      </p:sp>
      <p:sp>
        <p:nvSpPr>
          <p:cNvPr id="174" name="Google Shape;174;p5"/>
          <p:cNvSpPr txBox="1"/>
          <p:nvPr/>
        </p:nvSpPr>
        <p:spPr>
          <a:xfrm>
            <a:off x="217128" y="3096120"/>
            <a:ext cx="504243" cy="456343"/>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02</a:t>
            </a:r>
            <a:endParaRPr/>
          </a:p>
        </p:txBody>
      </p:sp>
      <p:sp>
        <p:nvSpPr>
          <p:cNvPr id="175" name="Google Shape;175;p5"/>
          <p:cNvSpPr txBox="1"/>
          <p:nvPr/>
        </p:nvSpPr>
        <p:spPr>
          <a:xfrm>
            <a:off x="9490001" y="3110685"/>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07</a:t>
            </a:r>
            <a:endParaRPr/>
          </a:p>
        </p:txBody>
      </p:sp>
      <p:sp>
        <p:nvSpPr>
          <p:cNvPr id="176" name="Google Shape;176;p5"/>
          <p:cNvSpPr txBox="1"/>
          <p:nvPr/>
        </p:nvSpPr>
        <p:spPr>
          <a:xfrm>
            <a:off x="217128" y="4869370"/>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03</a:t>
            </a:r>
            <a:endParaRPr/>
          </a:p>
        </p:txBody>
      </p:sp>
      <p:sp>
        <p:nvSpPr>
          <p:cNvPr id="177" name="Google Shape;177;p5"/>
          <p:cNvSpPr txBox="1"/>
          <p:nvPr/>
        </p:nvSpPr>
        <p:spPr>
          <a:xfrm>
            <a:off x="9490001" y="4885523"/>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08</a:t>
            </a:r>
            <a:endParaRPr/>
          </a:p>
        </p:txBody>
      </p:sp>
      <p:sp>
        <p:nvSpPr>
          <p:cNvPr id="178" name="Google Shape;178;p5"/>
          <p:cNvSpPr txBox="1"/>
          <p:nvPr/>
        </p:nvSpPr>
        <p:spPr>
          <a:xfrm>
            <a:off x="217128" y="6645796"/>
            <a:ext cx="504243" cy="456343"/>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04</a:t>
            </a:r>
            <a:endParaRPr/>
          </a:p>
        </p:txBody>
      </p:sp>
      <p:sp>
        <p:nvSpPr>
          <p:cNvPr id="179" name="Google Shape;179;p5"/>
          <p:cNvSpPr txBox="1"/>
          <p:nvPr/>
        </p:nvSpPr>
        <p:spPr>
          <a:xfrm>
            <a:off x="9490001" y="6660362"/>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09</a:t>
            </a:r>
            <a:endParaRPr/>
          </a:p>
        </p:txBody>
      </p:sp>
      <p:sp>
        <p:nvSpPr>
          <p:cNvPr id="180" name="Google Shape;180;p5"/>
          <p:cNvSpPr txBox="1"/>
          <p:nvPr/>
        </p:nvSpPr>
        <p:spPr>
          <a:xfrm>
            <a:off x="217128" y="8420634"/>
            <a:ext cx="504243" cy="456343"/>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05</a:t>
            </a:r>
            <a:endParaRPr/>
          </a:p>
        </p:txBody>
      </p:sp>
      <p:sp>
        <p:nvSpPr>
          <p:cNvPr id="181" name="Google Shape;181;p5"/>
          <p:cNvSpPr txBox="1"/>
          <p:nvPr/>
        </p:nvSpPr>
        <p:spPr>
          <a:xfrm>
            <a:off x="9490001" y="8435200"/>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10</a:t>
            </a:r>
            <a:endParaRPr/>
          </a:p>
        </p:txBody>
      </p:sp>
      <p:sp>
        <p:nvSpPr>
          <p:cNvPr id="2" name="Google Shape;137;p4">
            <a:extLst>
              <a:ext uri="{FF2B5EF4-FFF2-40B4-BE49-F238E27FC236}">
                <a16:creationId xmlns:a16="http://schemas.microsoft.com/office/drawing/2014/main" id="{C6D1D22B-7E98-CA13-B21A-603E52D33245}"/>
              </a:ext>
            </a:extLst>
          </p:cNvPr>
          <p:cNvSpPr txBox="1"/>
          <p:nvPr/>
        </p:nvSpPr>
        <p:spPr>
          <a:xfrm>
            <a:off x="5847593" y="177642"/>
            <a:ext cx="5828361"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1" dirty="0">
                <a:solidFill>
                  <a:schemeClr val="accent1"/>
                </a:solidFill>
                <a:latin typeface="Tahoma"/>
                <a:ea typeface="Tahoma"/>
                <a:cs typeface="Tahoma"/>
                <a:sym typeface="Tahoma"/>
              </a:rPr>
              <a:t>CÁC CÂU HỎI TRUY VẤN</a:t>
            </a:r>
            <a:endParaRPr sz="3500" b="1" dirty="0">
              <a:solidFill>
                <a:schemeClr val="accent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85"/>
        <p:cNvGrpSpPr/>
        <p:nvPr/>
      </p:nvGrpSpPr>
      <p:grpSpPr>
        <a:xfrm>
          <a:off x="0" y="0"/>
          <a:ext cx="0" cy="0"/>
          <a:chOff x="0" y="0"/>
          <a:chExt cx="0" cy="0"/>
        </a:xfrm>
      </p:grpSpPr>
      <p:sp>
        <p:nvSpPr>
          <p:cNvPr id="186" name="Google Shape;186;p6"/>
          <p:cNvSpPr/>
          <p:nvPr/>
        </p:nvSpPr>
        <p:spPr>
          <a:xfrm>
            <a:off x="1335421" y="723900"/>
            <a:ext cx="15617158" cy="1130247"/>
          </a:xfrm>
          <a:custGeom>
            <a:avLst/>
            <a:gdLst/>
            <a:ahLst/>
            <a:cxnLst/>
            <a:rect l="l" t="t" r="r" b="b"/>
            <a:pathLst>
              <a:path w="16526246" h="1196040" extrusionOk="0">
                <a:moveTo>
                  <a:pt x="16401785" y="1196040"/>
                </a:moveTo>
                <a:lnTo>
                  <a:pt x="124460" y="1196040"/>
                </a:lnTo>
                <a:cubicBezTo>
                  <a:pt x="55880" y="1196040"/>
                  <a:pt x="0" y="1140160"/>
                  <a:pt x="0" y="1071580"/>
                </a:cubicBezTo>
                <a:lnTo>
                  <a:pt x="0" y="124460"/>
                </a:lnTo>
                <a:cubicBezTo>
                  <a:pt x="0" y="55880"/>
                  <a:pt x="55880" y="0"/>
                  <a:pt x="124460" y="0"/>
                </a:cubicBezTo>
                <a:lnTo>
                  <a:pt x="16401785" y="0"/>
                </a:lnTo>
                <a:cubicBezTo>
                  <a:pt x="16470365" y="0"/>
                  <a:pt x="16526246" y="55880"/>
                  <a:pt x="16526246" y="124460"/>
                </a:cubicBezTo>
                <a:lnTo>
                  <a:pt x="16526246" y="1071580"/>
                </a:lnTo>
                <a:cubicBezTo>
                  <a:pt x="16526246" y="1140160"/>
                  <a:pt x="16470365" y="1196040"/>
                  <a:pt x="16401785"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6"/>
          <p:cNvSpPr/>
          <p:nvPr/>
        </p:nvSpPr>
        <p:spPr>
          <a:xfrm>
            <a:off x="1335421" y="723900"/>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6"/>
          <p:cNvSpPr/>
          <p:nvPr/>
        </p:nvSpPr>
        <p:spPr>
          <a:xfrm>
            <a:off x="1335422" y="2235147"/>
            <a:ext cx="15617158" cy="1130247"/>
          </a:xfrm>
          <a:custGeom>
            <a:avLst/>
            <a:gdLst/>
            <a:ahLst/>
            <a:cxnLst/>
            <a:rect l="l" t="t" r="r" b="b"/>
            <a:pathLst>
              <a:path w="16526246" h="1196040" extrusionOk="0">
                <a:moveTo>
                  <a:pt x="16401785" y="1196040"/>
                </a:moveTo>
                <a:lnTo>
                  <a:pt x="124460" y="1196040"/>
                </a:lnTo>
                <a:cubicBezTo>
                  <a:pt x="55880" y="1196040"/>
                  <a:pt x="0" y="1140160"/>
                  <a:pt x="0" y="1071580"/>
                </a:cubicBezTo>
                <a:lnTo>
                  <a:pt x="0" y="124460"/>
                </a:lnTo>
                <a:cubicBezTo>
                  <a:pt x="0" y="55880"/>
                  <a:pt x="55880" y="0"/>
                  <a:pt x="124460" y="0"/>
                </a:cubicBezTo>
                <a:lnTo>
                  <a:pt x="16401785" y="0"/>
                </a:lnTo>
                <a:cubicBezTo>
                  <a:pt x="16470365" y="0"/>
                  <a:pt x="16526246" y="55880"/>
                  <a:pt x="16526246" y="124460"/>
                </a:cubicBezTo>
                <a:lnTo>
                  <a:pt x="16526246" y="1071580"/>
                </a:lnTo>
                <a:cubicBezTo>
                  <a:pt x="16526246" y="1140160"/>
                  <a:pt x="16470365" y="1196040"/>
                  <a:pt x="16401785"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6"/>
          <p:cNvSpPr/>
          <p:nvPr/>
        </p:nvSpPr>
        <p:spPr>
          <a:xfrm>
            <a:off x="1335422" y="2235147"/>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6"/>
          <p:cNvSpPr/>
          <p:nvPr/>
        </p:nvSpPr>
        <p:spPr>
          <a:xfrm>
            <a:off x="1335421" y="3762082"/>
            <a:ext cx="15617158" cy="1130247"/>
          </a:xfrm>
          <a:custGeom>
            <a:avLst/>
            <a:gdLst/>
            <a:ahLst/>
            <a:cxnLst/>
            <a:rect l="l" t="t" r="r" b="b"/>
            <a:pathLst>
              <a:path w="16526246" h="1196040" extrusionOk="0">
                <a:moveTo>
                  <a:pt x="16401785" y="1196040"/>
                </a:moveTo>
                <a:lnTo>
                  <a:pt x="124460" y="1196040"/>
                </a:lnTo>
                <a:cubicBezTo>
                  <a:pt x="55880" y="1196040"/>
                  <a:pt x="0" y="1140160"/>
                  <a:pt x="0" y="1071580"/>
                </a:cubicBezTo>
                <a:lnTo>
                  <a:pt x="0" y="124460"/>
                </a:lnTo>
                <a:cubicBezTo>
                  <a:pt x="0" y="55880"/>
                  <a:pt x="55880" y="0"/>
                  <a:pt x="124460" y="0"/>
                </a:cubicBezTo>
                <a:lnTo>
                  <a:pt x="16401785" y="0"/>
                </a:lnTo>
                <a:cubicBezTo>
                  <a:pt x="16470365" y="0"/>
                  <a:pt x="16526246" y="55880"/>
                  <a:pt x="16526246" y="124460"/>
                </a:cubicBezTo>
                <a:lnTo>
                  <a:pt x="16526246" y="1071580"/>
                </a:lnTo>
                <a:cubicBezTo>
                  <a:pt x="16526246" y="1140160"/>
                  <a:pt x="16470365" y="1196040"/>
                  <a:pt x="16401785"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6"/>
          <p:cNvSpPr/>
          <p:nvPr/>
        </p:nvSpPr>
        <p:spPr>
          <a:xfrm>
            <a:off x="1335421" y="3762082"/>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6"/>
          <p:cNvSpPr/>
          <p:nvPr/>
        </p:nvSpPr>
        <p:spPr>
          <a:xfrm>
            <a:off x="1335422" y="5344950"/>
            <a:ext cx="15617158" cy="1130247"/>
          </a:xfrm>
          <a:custGeom>
            <a:avLst/>
            <a:gdLst/>
            <a:ahLst/>
            <a:cxnLst/>
            <a:rect l="l" t="t" r="r" b="b"/>
            <a:pathLst>
              <a:path w="16526246" h="1196040" extrusionOk="0">
                <a:moveTo>
                  <a:pt x="16401785" y="1196040"/>
                </a:moveTo>
                <a:lnTo>
                  <a:pt x="124460" y="1196040"/>
                </a:lnTo>
                <a:cubicBezTo>
                  <a:pt x="55880" y="1196040"/>
                  <a:pt x="0" y="1140160"/>
                  <a:pt x="0" y="1071580"/>
                </a:cubicBezTo>
                <a:lnTo>
                  <a:pt x="0" y="124460"/>
                </a:lnTo>
                <a:cubicBezTo>
                  <a:pt x="0" y="55880"/>
                  <a:pt x="55880" y="0"/>
                  <a:pt x="124460" y="0"/>
                </a:cubicBezTo>
                <a:lnTo>
                  <a:pt x="16401785" y="0"/>
                </a:lnTo>
                <a:cubicBezTo>
                  <a:pt x="16470365" y="0"/>
                  <a:pt x="16526246" y="55880"/>
                  <a:pt x="16526246" y="124460"/>
                </a:cubicBezTo>
                <a:lnTo>
                  <a:pt x="16526246" y="1071580"/>
                </a:lnTo>
                <a:cubicBezTo>
                  <a:pt x="16526246" y="1140160"/>
                  <a:pt x="16470365" y="1196040"/>
                  <a:pt x="16401785"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6"/>
          <p:cNvSpPr/>
          <p:nvPr/>
        </p:nvSpPr>
        <p:spPr>
          <a:xfrm>
            <a:off x="1335422" y="5348059"/>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6"/>
          <p:cNvSpPr/>
          <p:nvPr/>
        </p:nvSpPr>
        <p:spPr>
          <a:xfrm>
            <a:off x="1335421" y="6927818"/>
            <a:ext cx="15617158" cy="1130247"/>
          </a:xfrm>
          <a:custGeom>
            <a:avLst/>
            <a:gdLst/>
            <a:ahLst/>
            <a:cxnLst/>
            <a:rect l="l" t="t" r="r" b="b"/>
            <a:pathLst>
              <a:path w="16526246" h="1196040" extrusionOk="0">
                <a:moveTo>
                  <a:pt x="16401785" y="1196040"/>
                </a:moveTo>
                <a:lnTo>
                  <a:pt x="124460" y="1196040"/>
                </a:lnTo>
                <a:cubicBezTo>
                  <a:pt x="55880" y="1196040"/>
                  <a:pt x="0" y="1140160"/>
                  <a:pt x="0" y="1071580"/>
                </a:cubicBezTo>
                <a:lnTo>
                  <a:pt x="0" y="124460"/>
                </a:lnTo>
                <a:cubicBezTo>
                  <a:pt x="0" y="55880"/>
                  <a:pt x="55880" y="0"/>
                  <a:pt x="124460" y="0"/>
                </a:cubicBezTo>
                <a:lnTo>
                  <a:pt x="16401785" y="0"/>
                </a:lnTo>
                <a:cubicBezTo>
                  <a:pt x="16470365" y="0"/>
                  <a:pt x="16526246" y="55880"/>
                  <a:pt x="16526246" y="124460"/>
                </a:cubicBezTo>
                <a:lnTo>
                  <a:pt x="16526246" y="1071580"/>
                </a:lnTo>
                <a:cubicBezTo>
                  <a:pt x="16526246" y="1140160"/>
                  <a:pt x="16470365" y="1196040"/>
                  <a:pt x="16401785"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6"/>
          <p:cNvSpPr/>
          <p:nvPr/>
        </p:nvSpPr>
        <p:spPr>
          <a:xfrm>
            <a:off x="1335421" y="6927818"/>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6"/>
          <p:cNvSpPr txBox="1"/>
          <p:nvPr/>
        </p:nvSpPr>
        <p:spPr>
          <a:xfrm>
            <a:off x="2416919" y="1039565"/>
            <a:ext cx="14123368"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000000"/>
                </a:solidFill>
                <a:latin typeface="Calibri"/>
                <a:ea typeface="Calibri"/>
                <a:cs typeface="Calibri"/>
                <a:sym typeface="Calibri"/>
              </a:rPr>
              <a:t>Top 5 </a:t>
            </a:r>
            <a:r>
              <a:rPr lang="en-US" sz="2100" dirty="0" err="1">
                <a:solidFill>
                  <a:srgbClr val="000000"/>
                </a:solidFill>
                <a:latin typeface="Calibri"/>
                <a:ea typeface="Calibri"/>
                <a:cs typeface="Calibri"/>
                <a:sym typeface="Calibri"/>
              </a:rPr>
              <a:t>cộng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đồng</a:t>
            </a:r>
            <a:r>
              <a:rPr lang="en-US" sz="2100" dirty="0">
                <a:solidFill>
                  <a:srgbClr val="000000"/>
                </a:solidFill>
                <a:latin typeface="Calibri"/>
                <a:ea typeface="Calibri"/>
                <a:cs typeface="Calibri"/>
                <a:sym typeface="Calibri"/>
              </a:rPr>
              <a:t> (CID) </a:t>
            </a:r>
            <a:r>
              <a:rPr lang="en-US" sz="2100" dirty="0" err="1">
                <a:solidFill>
                  <a:srgbClr val="000000"/>
                </a:solidFill>
                <a:latin typeface="Calibri"/>
                <a:ea typeface="Calibri"/>
                <a:cs typeface="Calibri"/>
                <a:sym typeface="Calibri"/>
              </a:rPr>
              <a:t>có</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tổng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số</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lượng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giao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dịch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thấp</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nhất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và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cho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biết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tổng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tiền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giao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dịch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của</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các</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cộng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đồng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đó</a:t>
            </a:r>
            <a:r>
              <a:rPr lang="en-US" sz="2100" dirty="0">
                <a:solidFill>
                  <a:srgbClr val="000000"/>
                </a:solidFill>
                <a:latin typeface="Calibri"/>
                <a:ea typeface="Calibri"/>
                <a:cs typeface="Calibri"/>
                <a:sym typeface="Calibri"/>
              </a:rPr>
              <a:t>.</a:t>
            </a:r>
            <a:endParaRPr dirty="0"/>
          </a:p>
        </p:txBody>
      </p:sp>
      <p:sp>
        <p:nvSpPr>
          <p:cNvPr id="197" name="Google Shape;197;p6"/>
          <p:cNvSpPr txBox="1"/>
          <p:nvPr/>
        </p:nvSpPr>
        <p:spPr>
          <a:xfrm>
            <a:off x="2492994" y="2240328"/>
            <a:ext cx="13971219" cy="90486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err="1">
                <a:solidFill>
                  <a:srgbClr val="000000"/>
                </a:solidFill>
                <a:latin typeface="Calibri"/>
                <a:ea typeface="Calibri"/>
                <a:cs typeface="Calibri"/>
                <a:sym typeface="Calibri"/>
              </a:rPr>
              <a:t>Kiến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trúc</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hiện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đại</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là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phong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cách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thống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trị</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giới</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kiến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trúc</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phương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Tây</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từ</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những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năm</a:t>
            </a:r>
            <a:r>
              <a:rPr lang="en-US" sz="2100" dirty="0">
                <a:solidFill>
                  <a:srgbClr val="000000"/>
                </a:solidFill>
                <a:latin typeface="Calibri"/>
                <a:ea typeface="Calibri"/>
                <a:cs typeface="Calibri"/>
                <a:sym typeface="Calibri"/>
              </a:rPr>
              <a:t> 1933 </a:t>
            </a:r>
            <a:r>
              <a:rPr lang="en-US" sz="2100" dirty="0" err="1">
                <a:solidFill>
                  <a:srgbClr val="000000"/>
                </a:solidFill>
                <a:latin typeface="Calibri"/>
                <a:ea typeface="Calibri"/>
                <a:cs typeface="Calibri"/>
                <a:sym typeface="Calibri"/>
              </a:rPr>
              <a:t>đến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những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năm</a:t>
            </a:r>
            <a:r>
              <a:rPr lang="en-US" sz="2100" dirty="0">
                <a:solidFill>
                  <a:srgbClr val="000000"/>
                </a:solidFill>
                <a:latin typeface="Calibri"/>
                <a:ea typeface="Calibri"/>
                <a:cs typeface="Calibri"/>
                <a:sym typeface="Calibri"/>
              </a:rPr>
              <a:t> 1960, </a:t>
            </a:r>
            <a:r>
              <a:rPr lang="en-US" sz="2100" dirty="0" err="1">
                <a:solidFill>
                  <a:srgbClr val="000000"/>
                </a:solidFill>
                <a:latin typeface="Calibri"/>
                <a:ea typeface="Calibri"/>
                <a:cs typeface="Calibri"/>
                <a:sym typeface="Calibri"/>
              </a:rPr>
              <a:t>cho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biết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trung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bình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giá</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trung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bình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diện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tích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của</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những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ngôi</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được</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xây</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dựng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trong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khoảng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thời</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gian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này</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theo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từng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năm</a:t>
            </a:r>
            <a:r>
              <a:rPr lang="en-US" sz="2100" dirty="0">
                <a:solidFill>
                  <a:srgbClr val="000000"/>
                </a:solidFill>
                <a:latin typeface="Calibri"/>
                <a:ea typeface="Calibri"/>
                <a:cs typeface="Calibri"/>
                <a:sym typeface="Calibri"/>
              </a:rPr>
              <a:t>.</a:t>
            </a:r>
            <a:endParaRPr dirty="0"/>
          </a:p>
        </p:txBody>
      </p:sp>
      <p:sp>
        <p:nvSpPr>
          <p:cNvPr id="198" name="Google Shape;198;p6"/>
          <p:cNvSpPr txBox="1"/>
          <p:nvPr/>
        </p:nvSpPr>
        <p:spPr>
          <a:xfrm>
            <a:off x="2492994" y="3765191"/>
            <a:ext cx="13971220" cy="1108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err="1">
                <a:solidFill>
                  <a:srgbClr val="000000"/>
                </a:solidFill>
                <a:latin typeface="Calibri"/>
                <a:ea typeface="Calibri"/>
                <a:cs typeface="Calibri"/>
                <a:sym typeface="Calibri"/>
              </a:rPr>
              <a:t>Liệt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kê</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số</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lượng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và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tổng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số</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tiền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giao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dịch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đạt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chuẩn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chất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lượng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cao</a:t>
            </a:r>
            <a:r>
              <a:rPr lang="en-US" sz="2100" dirty="0">
                <a:solidFill>
                  <a:srgbClr val="000000"/>
                </a:solidFill>
                <a:latin typeface="Calibri"/>
                <a:ea typeface="Calibri"/>
                <a:cs typeface="Calibri"/>
                <a:sym typeface="Calibri"/>
              </a:rPr>
              <a:t> qua </a:t>
            </a:r>
            <a:r>
              <a:rPr lang="en-US" sz="2100" dirty="0" err="1">
                <a:solidFill>
                  <a:srgbClr val="000000"/>
                </a:solidFill>
                <a:latin typeface="Calibri"/>
                <a:ea typeface="Calibri"/>
                <a:cs typeface="Calibri"/>
                <a:sym typeface="Calibri"/>
              </a:rPr>
              <a:t>từng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quý</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của</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các</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năm</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Được</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biết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giao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dịch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đạt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chuẩn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chất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lượng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cao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chỉ</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bàn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giao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những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ngôi</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có</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tình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trạng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cải</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tạo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đạt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mức</a:t>
            </a:r>
            <a:r>
              <a:rPr lang="en-US" sz="2100" dirty="0">
                <a:solidFill>
                  <a:srgbClr val="000000"/>
                </a:solidFill>
                <a:latin typeface="Calibri"/>
                <a:ea typeface="Calibri"/>
                <a:cs typeface="Calibri"/>
                <a:sym typeface="Calibri"/>
              </a:rPr>
              <a:t> “Hardcover” (RENOVATIONCONDITION), </a:t>
            </a:r>
            <a:r>
              <a:rPr lang="en-US" sz="2100" dirty="0" err="1">
                <a:solidFill>
                  <a:srgbClr val="000000"/>
                </a:solidFill>
                <a:latin typeface="Calibri"/>
                <a:ea typeface="Calibri"/>
                <a:cs typeface="Calibri"/>
                <a:sym typeface="Calibri"/>
              </a:rPr>
              <a:t>được</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làm</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bởi</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các</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vật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liệu</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có</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chất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lượng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cao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kết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hợp</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thép</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và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bê</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tông</a:t>
            </a:r>
            <a:endParaRPr sz="2100" dirty="0">
              <a:solidFill>
                <a:srgbClr val="000000"/>
              </a:solidFill>
              <a:latin typeface="Calibri"/>
              <a:ea typeface="Calibri"/>
              <a:cs typeface="Calibri"/>
              <a:sym typeface="Calibri"/>
            </a:endParaRPr>
          </a:p>
        </p:txBody>
      </p:sp>
      <p:sp>
        <p:nvSpPr>
          <p:cNvPr id="199" name="Google Shape;199;p6"/>
          <p:cNvSpPr txBox="1"/>
          <p:nvPr/>
        </p:nvSpPr>
        <p:spPr>
          <a:xfrm>
            <a:off x="2492995" y="5520752"/>
            <a:ext cx="12035871" cy="737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000000"/>
                </a:solidFill>
                <a:latin typeface="Calibri"/>
                <a:ea typeface="Calibri"/>
                <a:cs typeface="Calibri"/>
                <a:sym typeface="Calibri"/>
              </a:rPr>
              <a:t>Cho </a:t>
            </a:r>
            <a:r>
              <a:rPr lang="en-US" sz="2100" dirty="0" err="1">
                <a:solidFill>
                  <a:srgbClr val="000000"/>
                </a:solidFill>
                <a:latin typeface="Calibri"/>
                <a:ea typeface="Calibri"/>
                <a:cs typeface="Calibri"/>
                <a:sym typeface="Calibri"/>
              </a:rPr>
              <a:t>biết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số</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giao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dịch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trung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bình</a:t>
            </a:r>
            <a:r>
              <a:rPr lang="en-US" sz="2100" dirty="0">
                <a:solidFill>
                  <a:srgbClr val="000000"/>
                </a:solidFill>
                <a:latin typeface="Calibri"/>
                <a:ea typeface="Calibri"/>
                <a:cs typeface="Calibri"/>
                <a:sym typeface="Calibri"/>
              </a:rPr>
              <a:t> m2, </a:t>
            </a:r>
            <a:r>
              <a:rPr lang="en-US" sz="2100" dirty="0" err="1">
                <a:solidFill>
                  <a:srgbClr val="000000"/>
                </a:solidFill>
                <a:latin typeface="Calibri"/>
                <a:ea typeface="Calibri"/>
                <a:cs typeface="Calibri"/>
                <a:sym typeface="Calibri"/>
              </a:rPr>
              <a:t>của</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những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có</a:t>
            </a:r>
            <a:r>
              <a:rPr lang="en-US" sz="2100" dirty="0">
                <a:solidFill>
                  <a:srgbClr val="000000"/>
                </a:solidFill>
                <a:latin typeface="Calibri"/>
                <a:ea typeface="Calibri"/>
                <a:cs typeface="Calibri"/>
                <a:sym typeface="Calibri"/>
              </a:rPr>
              <a:t> thang </a:t>
            </a:r>
            <a:r>
              <a:rPr lang="en-US" sz="2100" dirty="0" err="1">
                <a:solidFill>
                  <a:srgbClr val="000000"/>
                </a:solidFill>
                <a:latin typeface="Calibri"/>
                <a:ea typeface="Calibri"/>
                <a:cs typeface="Calibri"/>
                <a:sym typeface="Calibri"/>
              </a:rPr>
              <a:t>máy</a:t>
            </a:r>
            <a:r>
              <a:rPr lang="en-US" sz="2100" dirty="0">
                <a:solidFill>
                  <a:srgbClr val="000000"/>
                </a:solidFill>
                <a:latin typeface="Calibri"/>
                <a:ea typeface="Calibri"/>
                <a:cs typeface="Calibri"/>
                <a:sym typeface="Calibri"/>
              </a:rPr>
              <a:t> (ELEVATOR) </a:t>
            </a:r>
            <a:r>
              <a:rPr lang="en-US" sz="2100" dirty="0" err="1">
                <a:solidFill>
                  <a:srgbClr val="000000"/>
                </a:solidFill>
                <a:latin typeface="Calibri"/>
                <a:ea typeface="Calibri"/>
                <a:cs typeface="Calibri"/>
                <a:sym typeface="Calibri"/>
              </a:rPr>
              <a:t>giao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dịch</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trong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năm</a:t>
            </a:r>
            <a:r>
              <a:rPr lang="en-US" sz="2100" dirty="0">
                <a:solidFill>
                  <a:srgbClr val="000000"/>
                </a:solidFill>
                <a:latin typeface="Calibri"/>
                <a:ea typeface="Calibri"/>
                <a:cs typeface="Calibri"/>
                <a:sym typeface="Calibri"/>
              </a:rPr>
              <a:t> 2018, </a:t>
            </a:r>
            <a:r>
              <a:rPr lang="en-US" sz="2100" dirty="0" err="1">
                <a:solidFill>
                  <a:srgbClr val="000000"/>
                </a:solidFill>
                <a:latin typeface="Calibri"/>
                <a:ea typeface="Calibri"/>
                <a:cs typeface="Calibri"/>
                <a:sym typeface="Calibri"/>
              </a:rPr>
              <a:t>xếp</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theo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thứ</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tự</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trung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bình</a:t>
            </a:r>
            <a:r>
              <a:rPr lang="en-US" sz="2100" dirty="0">
                <a:solidFill>
                  <a:srgbClr val="000000"/>
                </a:solidFill>
                <a:latin typeface="Calibri"/>
                <a:ea typeface="Calibri"/>
                <a:cs typeface="Calibri"/>
                <a:sym typeface="Calibri"/>
              </a:rPr>
              <a:t> m2 </a:t>
            </a:r>
            <a:r>
              <a:rPr lang="en-US" sz="2100" dirty="0" err="1">
                <a:solidFill>
                  <a:srgbClr val="000000"/>
                </a:solidFill>
                <a:latin typeface="Calibri"/>
                <a:ea typeface="Calibri"/>
                <a:cs typeface="Calibri"/>
                <a:sym typeface="Calibri"/>
              </a:rPr>
              <a:t>giảm</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dần</a:t>
            </a:r>
            <a:r>
              <a:rPr lang="en-US" sz="2100" dirty="0">
                <a:solidFill>
                  <a:srgbClr val="000000"/>
                </a:solidFill>
                <a:latin typeface="Calibri"/>
                <a:ea typeface="Calibri"/>
                <a:cs typeface="Calibri"/>
                <a:sym typeface="Calibri"/>
              </a:rPr>
              <a:t>.</a:t>
            </a:r>
            <a:endParaRPr dirty="0"/>
          </a:p>
        </p:txBody>
      </p:sp>
      <p:sp>
        <p:nvSpPr>
          <p:cNvPr id="200" name="Google Shape;200;p6"/>
          <p:cNvSpPr txBox="1"/>
          <p:nvPr/>
        </p:nvSpPr>
        <p:spPr>
          <a:xfrm>
            <a:off x="2492993" y="6932998"/>
            <a:ext cx="14123369" cy="90486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err="1">
                <a:solidFill>
                  <a:srgbClr val="000000"/>
                </a:solidFill>
                <a:latin typeface="Calibri"/>
                <a:ea typeface="Calibri"/>
                <a:cs typeface="Calibri"/>
                <a:sym typeface="Calibri"/>
              </a:rPr>
              <a:t>Thống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kê</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cho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biết</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giá</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trên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một</a:t>
            </a:r>
            <a:r>
              <a:rPr lang="en-US" sz="2100" dirty="0">
                <a:solidFill>
                  <a:srgbClr val="000000"/>
                </a:solidFill>
                <a:latin typeface="Calibri"/>
                <a:ea typeface="Calibri"/>
                <a:cs typeface="Calibri"/>
                <a:sym typeface="Calibri"/>
              </a:rPr>
              <a:t> m2 (PRICE) </a:t>
            </a:r>
            <a:r>
              <a:rPr lang="en-US" sz="2100" dirty="0" err="1">
                <a:solidFill>
                  <a:srgbClr val="000000"/>
                </a:solidFill>
                <a:latin typeface="Calibri"/>
                <a:ea typeface="Calibri"/>
                <a:cs typeface="Calibri"/>
                <a:sym typeface="Calibri"/>
              </a:rPr>
              <a:t>lớn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nhất</a:t>
            </a:r>
            <a:r>
              <a:rPr lang="en-US" sz="2100" dirty="0">
                <a:solidFill>
                  <a:srgbClr val="000000"/>
                </a:solidFill>
                <a:latin typeface="Calibri"/>
                <a:ea typeface="Calibri"/>
                <a:cs typeface="Calibri"/>
                <a:sym typeface="Calibri"/>
              </a:rPr>
              <a:t> qua </a:t>
            </a:r>
            <a:r>
              <a:rPr lang="en-US" sz="2100" dirty="0" err="1">
                <a:solidFill>
                  <a:srgbClr val="000000"/>
                </a:solidFill>
                <a:latin typeface="Calibri"/>
                <a:ea typeface="Calibri"/>
                <a:cs typeface="Calibri"/>
                <a:sym typeface="Calibri"/>
              </a:rPr>
              <a:t>các</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năm</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của</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những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có</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thể</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loại</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công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trình</a:t>
            </a:r>
            <a:r>
              <a:rPr lang="en-US" sz="2100" dirty="0">
                <a:solidFill>
                  <a:srgbClr val="000000"/>
                </a:solidFill>
                <a:latin typeface="Calibri"/>
                <a:ea typeface="Calibri"/>
                <a:cs typeface="Calibri"/>
                <a:sym typeface="Calibri"/>
              </a:rPr>
              <a:t> (BUILDINGTYPE) </a:t>
            </a:r>
            <a:r>
              <a:rPr lang="en-US" sz="2100" dirty="0" err="1">
                <a:solidFill>
                  <a:srgbClr val="000000"/>
                </a:solidFill>
                <a:latin typeface="Calibri"/>
                <a:ea typeface="Calibri"/>
                <a:cs typeface="Calibri"/>
                <a:sym typeface="Calibri"/>
              </a:rPr>
              <a:t>là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nhà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cấp</a:t>
            </a:r>
            <a:r>
              <a:rPr lang="en-US" sz="2100" dirty="0">
                <a:solidFill>
                  <a:srgbClr val="000000"/>
                </a:solidFill>
                <a:latin typeface="Calibri"/>
                <a:ea typeface="Calibri"/>
                <a:cs typeface="Calibri"/>
                <a:sym typeface="Calibri"/>
              </a:rPr>
              <a:t> 4 </a:t>
            </a:r>
            <a:r>
              <a:rPr lang="en-US" sz="2100" dirty="0" err="1">
                <a:solidFill>
                  <a:srgbClr val="000000"/>
                </a:solidFill>
                <a:latin typeface="Calibri"/>
                <a:ea typeface="Calibri"/>
                <a:cs typeface="Calibri"/>
                <a:sym typeface="Calibri"/>
              </a:rPr>
              <a:t>và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có</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điều</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kiện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cải</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tạo</a:t>
            </a:r>
            <a:r>
              <a:rPr lang="en-US" sz="2100" dirty="0">
                <a:solidFill>
                  <a:srgbClr val="000000"/>
                </a:solidFill>
                <a:latin typeface="Calibri"/>
                <a:ea typeface="Calibri"/>
                <a:cs typeface="Calibri"/>
                <a:sym typeface="Calibri"/>
              </a:rPr>
              <a:t> (RENOVATIONCONDITION) </a:t>
            </a:r>
            <a:r>
              <a:rPr lang="en-US" sz="2100" dirty="0" err="1">
                <a:solidFill>
                  <a:srgbClr val="000000"/>
                </a:solidFill>
                <a:latin typeface="Calibri"/>
                <a:ea typeface="Calibri"/>
                <a:cs typeface="Calibri"/>
                <a:sym typeface="Calibri"/>
              </a:rPr>
              <a:t>không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phải</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là</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đơn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giản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xếp</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theo</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thứ</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tự</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giá</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trên</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một</a:t>
            </a:r>
            <a:r>
              <a:rPr lang="en-US" sz="2100" dirty="0">
                <a:solidFill>
                  <a:srgbClr val="000000"/>
                </a:solidFill>
                <a:latin typeface="Calibri"/>
                <a:ea typeface="Calibri"/>
                <a:cs typeface="Calibri"/>
                <a:sym typeface="Calibri"/>
              </a:rPr>
              <a:t> m2 (PRICE) </a:t>
            </a:r>
            <a:r>
              <a:rPr lang="en-US" sz="2100" dirty="0" err="1">
                <a:solidFill>
                  <a:srgbClr val="000000"/>
                </a:solidFill>
                <a:latin typeface="Calibri"/>
                <a:ea typeface="Calibri"/>
                <a:cs typeface="Calibri"/>
                <a:sym typeface="Calibri"/>
              </a:rPr>
              <a:t>tăng</a:t>
            </a:r>
            <a:r>
              <a:rPr lang="en-US" sz="2100" dirty="0">
                <a:solidFill>
                  <a:srgbClr val="000000"/>
                </a:solidFill>
                <a:latin typeface="Calibri"/>
                <a:ea typeface="Calibri"/>
                <a:cs typeface="Calibri"/>
                <a:sym typeface="Calibri"/>
              </a:rPr>
              <a:t> </a:t>
            </a:r>
            <a:r>
              <a:rPr lang="en-US" sz="2100" dirty="0" err="1">
                <a:solidFill>
                  <a:srgbClr val="000000"/>
                </a:solidFill>
                <a:latin typeface="Calibri"/>
                <a:ea typeface="Calibri"/>
                <a:cs typeface="Calibri"/>
                <a:sym typeface="Calibri"/>
              </a:rPr>
              <a:t>dần</a:t>
            </a:r>
            <a:r>
              <a:rPr lang="en-US" sz="2100" dirty="0">
                <a:solidFill>
                  <a:srgbClr val="000000"/>
                </a:solidFill>
                <a:latin typeface="Calibri"/>
                <a:ea typeface="Calibri"/>
                <a:cs typeface="Calibri"/>
                <a:sym typeface="Calibri"/>
              </a:rPr>
              <a:t>.</a:t>
            </a:r>
            <a:endParaRPr dirty="0"/>
          </a:p>
        </p:txBody>
      </p:sp>
      <p:sp>
        <p:nvSpPr>
          <p:cNvPr id="201" name="Google Shape;201;p6"/>
          <p:cNvSpPr txBox="1"/>
          <p:nvPr/>
        </p:nvSpPr>
        <p:spPr>
          <a:xfrm>
            <a:off x="1552549" y="1014894"/>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11</a:t>
            </a:r>
            <a:endParaRPr/>
          </a:p>
        </p:txBody>
      </p:sp>
      <p:sp>
        <p:nvSpPr>
          <p:cNvPr id="202" name="Google Shape;202;p6"/>
          <p:cNvSpPr txBox="1"/>
          <p:nvPr/>
        </p:nvSpPr>
        <p:spPr>
          <a:xfrm>
            <a:off x="1552550" y="2526141"/>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12</a:t>
            </a:r>
            <a:endParaRPr/>
          </a:p>
        </p:txBody>
      </p:sp>
      <p:sp>
        <p:nvSpPr>
          <p:cNvPr id="203" name="Google Shape;203;p6"/>
          <p:cNvSpPr txBox="1"/>
          <p:nvPr/>
        </p:nvSpPr>
        <p:spPr>
          <a:xfrm>
            <a:off x="1552549" y="4053076"/>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13</a:t>
            </a:r>
            <a:endParaRPr/>
          </a:p>
        </p:txBody>
      </p:sp>
      <p:sp>
        <p:nvSpPr>
          <p:cNvPr id="204" name="Google Shape;204;p6"/>
          <p:cNvSpPr txBox="1"/>
          <p:nvPr/>
        </p:nvSpPr>
        <p:spPr>
          <a:xfrm>
            <a:off x="1552550" y="5635944"/>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14</a:t>
            </a:r>
            <a:endParaRPr/>
          </a:p>
        </p:txBody>
      </p:sp>
      <p:sp>
        <p:nvSpPr>
          <p:cNvPr id="205" name="Google Shape;205;p6"/>
          <p:cNvSpPr txBox="1"/>
          <p:nvPr/>
        </p:nvSpPr>
        <p:spPr>
          <a:xfrm>
            <a:off x="1552549" y="7218812"/>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15</a:t>
            </a:r>
            <a:endParaRPr/>
          </a:p>
        </p:txBody>
      </p:sp>
      <p:sp>
        <p:nvSpPr>
          <p:cNvPr id="206" name="Google Shape;206;p6"/>
          <p:cNvSpPr/>
          <p:nvPr/>
        </p:nvSpPr>
        <p:spPr>
          <a:xfrm>
            <a:off x="1335421" y="8522859"/>
            <a:ext cx="15617158" cy="1130247"/>
          </a:xfrm>
          <a:custGeom>
            <a:avLst/>
            <a:gdLst/>
            <a:ahLst/>
            <a:cxnLst/>
            <a:rect l="l" t="t" r="r" b="b"/>
            <a:pathLst>
              <a:path w="16526246" h="1196040" extrusionOk="0">
                <a:moveTo>
                  <a:pt x="16401785" y="1196040"/>
                </a:moveTo>
                <a:lnTo>
                  <a:pt x="124460" y="1196040"/>
                </a:lnTo>
                <a:cubicBezTo>
                  <a:pt x="55880" y="1196040"/>
                  <a:pt x="0" y="1140160"/>
                  <a:pt x="0" y="1071580"/>
                </a:cubicBezTo>
                <a:lnTo>
                  <a:pt x="0" y="124460"/>
                </a:lnTo>
                <a:cubicBezTo>
                  <a:pt x="0" y="55880"/>
                  <a:pt x="55880" y="0"/>
                  <a:pt x="124460" y="0"/>
                </a:cubicBezTo>
                <a:lnTo>
                  <a:pt x="16401785" y="0"/>
                </a:lnTo>
                <a:cubicBezTo>
                  <a:pt x="16470365" y="0"/>
                  <a:pt x="16526246" y="55880"/>
                  <a:pt x="16526246" y="124460"/>
                </a:cubicBezTo>
                <a:lnTo>
                  <a:pt x="16526246" y="1071580"/>
                </a:lnTo>
                <a:cubicBezTo>
                  <a:pt x="16526246" y="1140160"/>
                  <a:pt x="16470365" y="1196040"/>
                  <a:pt x="16401785" y="11960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6"/>
          <p:cNvSpPr/>
          <p:nvPr/>
        </p:nvSpPr>
        <p:spPr>
          <a:xfrm>
            <a:off x="1335421" y="8522859"/>
            <a:ext cx="938498" cy="1130247"/>
          </a:xfrm>
          <a:custGeom>
            <a:avLst/>
            <a:gdLst/>
            <a:ahLst/>
            <a:cxnLst/>
            <a:rect l="l" t="t" r="r" b="b"/>
            <a:pathLst>
              <a:path w="993129" h="1196040" extrusionOk="0">
                <a:moveTo>
                  <a:pt x="868669" y="1196040"/>
                </a:moveTo>
                <a:lnTo>
                  <a:pt x="124460" y="1196040"/>
                </a:lnTo>
                <a:cubicBezTo>
                  <a:pt x="55880" y="1196040"/>
                  <a:pt x="0" y="1140160"/>
                  <a:pt x="0" y="1071580"/>
                </a:cubicBezTo>
                <a:lnTo>
                  <a:pt x="0" y="124460"/>
                </a:lnTo>
                <a:cubicBezTo>
                  <a:pt x="0" y="55880"/>
                  <a:pt x="55880" y="0"/>
                  <a:pt x="124460" y="0"/>
                </a:cubicBezTo>
                <a:lnTo>
                  <a:pt x="868669" y="0"/>
                </a:lnTo>
                <a:cubicBezTo>
                  <a:pt x="937249" y="0"/>
                  <a:pt x="993129" y="55880"/>
                  <a:pt x="993129" y="124460"/>
                </a:cubicBezTo>
                <a:lnTo>
                  <a:pt x="993129" y="1071580"/>
                </a:lnTo>
                <a:cubicBezTo>
                  <a:pt x="993129" y="1140160"/>
                  <a:pt x="937249" y="1196040"/>
                  <a:pt x="868669" y="119604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6"/>
          <p:cNvSpPr txBox="1"/>
          <p:nvPr/>
        </p:nvSpPr>
        <p:spPr>
          <a:xfrm>
            <a:off x="2255990" y="8680482"/>
            <a:ext cx="13466346" cy="719749"/>
          </a:xfrm>
          <a:prstGeom prst="rect">
            <a:avLst/>
          </a:prstGeom>
          <a:noFill/>
          <a:ln>
            <a:noFill/>
          </a:ln>
        </p:spPr>
        <p:txBody>
          <a:bodyPr spcFirstLastPara="1" wrap="square" lIns="0" tIns="0" rIns="0" bIns="0" anchor="t" anchorCtr="0">
            <a:spAutoFit/>
          </a:bodyPr>
          <a:lstStyle/>
          <a:p>
            <a:pPr marL="228600" marR="0" lvl="0" indent="0" algn="l" rtl="0">
              <a:lnSpc>
                <a:spcPct val="115000"/>
              </a:lnSpc>
              <a:spcBef>
                <a:spcPts val="0"/>
              </a:spcBef>
              <a:spcAft>
                <a:spcPts val="0"/>
              </a:spcAft>
              <a:buNone/>
            </a:pPr>
            <a:r>
              <a:rPr lang="en-US" sz="2100" dirty="0" err="1">
                <a:solidFill>
                  <a:schemeClr val="dk1"/>
                </a:solidFill>
                <a:latin typeface="Calibri"/>
                <a:ea typeface="Calibri"/>
                <a:cs typeface="Calibri"/>
                <a:sym typeface="Calibri"/>
              </a:rPr>
              <a:t>Nội</a:t>
            </a:r>
            <a:r>
              <a:rPr lang="en-US" sz="2100" dirty="0">
                <a:solidFill>
                  <a:schemeClr val="dk1"/>
                </a:solidFill>
                <a:latin typeface="Calibri"/>
                <a:ea typeface="Calibri"/>
                <a:cs typeface="Calibri"/>
                <a:sym typeface="Calibri"/>
              </a:rPr>
              <a:t> dung </a:t>
            </a:r>
            <a:r>
              <a:rPr lang="en-US" sz="2100" dirty="0" err="1">
                <a:solidFill>
                  <a:schemeClr val="dk1"/>
                </a:solidFill>
                <a:latin typeface="Calibri"/>
                <a:ea typeface="Calibri"/>
                <a:cs typeface="Calibri"/>
                <a:sym typeface="Calibri"/>
              </a:rPr>
              <a:t>câu</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truy</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vấn</a:t>
            </a:r>
            <a:r>
              <a:rPr lang="en-US" sz="2100" dirty="0">
                <a:solidFill>
                  <a:schemeClr val="dk1"/>
                </a:solidFill>
                <a:latin typeface="Calibri"/>
                <a:ea typeface="Calibri"/>
                <a:cs typeface="Calibri"/>
                <a:sym typeface="Calibri"/>
              </a:rPr>
              <a:t>: Cho </a:t>
            </a:r>
            <a:r>
              <a:rPr lang="en-US" sz="2100" dirty="0" err="1">
                <a:solidFill>
                  <a:schemeClr val="dk1"/>
                </a:solidFill>
                <a:latin typeface="Calibri"/>
                <a:ea typeface="Calibri"/>
                <a:cs typeface="Calibri"/>
                <a:sym typeface="Calibri"/>
              </a:rPr>
              <a:t>biết</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thống</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kê</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theo</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từng</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năm</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ứng</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với</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mỗi</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huyện</a:t>
            </a:r>
            <a:r>
              <a:rPr lang="en-US" sz="2100" dirty="0">
                <a:solidFill>
                  <a:schemeClr val="dk1"/>
                </a:solidFill>
                <a:latin typeface="Calibri"/>
                <a:ea typeface="Calibri"/>
                <a:cs typeface="Calibri"/>
                <a:sym typeface="Calibri"/>
              </a:rPr>
              <a:t> (DISTRICT) </a:t>
            </a:r>
            <a:r>
              <a:rPr lang="en-US" sz="2100" dirty="0" err="1">
                <a:solidFill>
                  <a:schemeClr val="dk1"/>
                </a:solidFill>
                <a:latin typeface="Calibri"/>
                <a:ea typeface="Calibri"/>
                <a:cs typeface="Calibri"/>
                <a:sym typeface="Calibri"/>
              </a:rPr>
              <a:t>có</a:t>
            </a:r>
            <a:r>
              <a:rPr lang="en-US" sz="2100" dirty="0">
                <a:solidFill>
                  <a:schemeClr val="dk1"/>
                </a:solidFill>
                <a:latin typeface="Calibri"/>
                <a:ea typeface="Calibri"/>
                <a:cs typeface="Calibri"/>
                <a:sym typeface="Calibri"/>
              </a:rPr>
              <a:t> bao </a:t>
            </a:r>
            <a:r>
              <a:rPr lang="en-US" sz="2100" dirty="0" err="1">
                <a:solidFill>
                  <a:schemeClr val="dk1"/>
                </a:solidFill>
                <a:latin typeface="Calibri"/>
                <a:ea typeface="Calibri"/>
                <a:cs typeface="Calibri"/>
                <a:sym typeface="Calibri"/>
              </a:rPr>
              <a:t>nhiêu</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đường</a:t>
            </a:r>
            <a:r>
              <a:rPr lang="en-US" sz="2100" dirty="0">
                <a:solidFill>
                  <a:schemeClr val="dk1"/>
                </a:solidFill>
                <a:latin typeface="Calibri"/>
                <a:ea typeface="Calibri"/>
                <a:cs typeface="Calibri"/>
                <a:sym typeface="Calibri"/>
              </a:rPr>
              <a:t> link </a:t>
            </a:r>
            <a:r>
              <a:rPr lang="en-US" sz="2100" dirty="0" err="1">
                <a:solidFill>
                  <a:schemeClr val="dk1"/>
                </a:solidFill>
                <a:latin typeface="Calibri"/>
                <a:ea typeface="Calibri"/>
                <a:cs typeface="Calibri"/>
                <a:sym typeface="Calibri"/>
              </a:rPr>
              <a:t>giao</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dịch</a:t>
            </a:r>
            <a:r>
              <a:rPr lang="en-US" sz="2100" dirty="0">
                <a:solidFill>
                  <a:schemeClr val="dk1"/>
                </a:solidFill>
                <a:latin typeface="Calibri"/>
                <a:ea typeface="Calibri"/>
                <a:cs typeface="Calibri"/>
                <a:sym typeface="Calibri"/>
              </a:rPr>
              <a:t> (URL) </a:t>
            </a:r>
            <a:r>
              <a:rPr lang="en-US" sz="2100" dirty="0" err="1">
                <a:solidFill>
                  <a:schemeClr val="dk1"/>
                </a:solidFill>
                <a:latin typeface="Calibri"/>
                <a:ea typeface="Calibri"/>
                <a:cs typeface="Calibri"/>
                <a:sym typeface="Calibri"/>
              </a:rPr>
              <a:t>có</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kết</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cấu</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xây</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dựng</a:t>
            </a:r>
            <a:r>
              <a:rPr lang="en-US" sz="2100" dirty="0">
                <a:solidFill>
                  <a:schemeClr val="dk1"/>
                </a:solidFill>
                <a:latin typeface="Calibri"/>
                <a:ea typeface="Calibri"/>
                <a:cs typeface="Calibri"/>
                <a:sym typeface="Calibri"/>
              </a:rPr>
              <a:t> (BUILDINGSTRUCTURE) </a:t>
            </a:r>
            <a:r>
              <a:rPr lang="en-US" sz="2100" dirty="0" err="1">
                <a:solidFill>
                  <a:schemeClr val="dk1"/>
                </a:solidFill>
                <a:latin typeface="Calibri"/>
                <a:ea typeface="Calibri"/>
                <a:cs typeface="Calibri"/>
                <a:sym typeface="Calibri"/>
              </a:rPr>
              <a:t>là</a:t>
            </a:r>
            <a:r>
              <a:rPr lang="en-US" sz="2100" dirty="0">
                <a:solidFill>
                  <a:schemeClr val="dk1"/>
                </a:solidFill>
                <a:latin typeface="Calibri"/>
                <a:ea typeface="Calibri"/>
                <a:cs typeface="Calibri"/>
                <a:sym typeface="Calibri"/>
              </a:rPr>
              <a:t> </a:t>
            </a:r>
            <a:r>
              <a:rPr lang="en-US" sz="2100" dirty="0" err="1">
                <a:solidFill>
                  <a:schemeClr val="dk1"/>
                </a:solidFill>
                <a:latin typeface="Calibri"/>
                <a:ea typeface="Calibri"/>
                <a:cs typeface="Calibri"/>
                <a:sym typeface="Calibri"/>
              </a:rPr>
              <a:t>thép</a:t>
            </a:r>
            <a:endParaRPr sz="2100" dirty="0">
              <a:solidFill>
                <a:schemeClr val="dk1"/>
              </a:solidFill>
              <a:latin typeface="Calibri"/>
              <a:ea typeface="Calibri"/>
              <a:cs typeface="Calibri"/>
              <a:sym typeface="Calibri"/>
            </a:endParaRPr>
          </a:p>
        </p:txBody>
      </p:sp>
      <p:sp>
        <p:nvSpPr>
          <p:cNvPr id="209" name="Google Shape;209;p6"/>
          <p:cNvSpPr txBox="1"/>
          <p:nvPr/>
        </p:nvSpPr>
        <p:spPr>
          <a:xfrm>
            <a:off x="1552549" y="8813853"/>
            <a:ext cx="504243" cy="453009"/>
          </a:xfrm>
          <a:prstGeom prst="rect">
            <a:avLst/>
          </a:prstGeom>
          <a:noFill/>
          <a:ln>
            <a:noFill/>
          </a:ln>
        </p:spPr>
        <p:txBody>
          <a:bodyPr spcFirstLastPara="1" wrap="square" lIns="0" tIns="0" rIns="0" bIns="0" anchor="t" anchorCtr="0">
            <a:spAutoFit/>
          </a:bodyPr>
          <a:lstStyle/>
          <a:p>
            <a:pPr marL="0" marR="0" lvl="0" indent="0" algn="ctr" rtl="0">
              <a:lnSpc>
                <a:spcPct val="162000"/>
              </a:lnSpc>
              <a:spcBef>
                <a:spcPts val="0"/>
              </a:spcBef>
              <a:spcAft>
                <a:spcPts val="0"/>
              </a:spcAft>
              <a:buNone/>
            </a:pPr>
            <a:r>
              <a:rPr lang="en-US" sz="2400">
                <a:solidFill>
                  <a:srgbClr val="FFFFFF"/>
                </a:solidFill>
                <a:latin typeface="Calibri"/>
                <a:ea typeface="Calibri"/>
                <a:cs typeface="Calibri"/>
                <a:sym typeface="Calibri"/>
              </a:rPr>
              <a:t>16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213"/>
        <p:cNvGrpSpPr/>
        <p:nvPr/>
      </p:nvGrpSpPr>
      <p:grpSpPr>
        <a:xfrm>
          <a:off x="0" y="0"/>
          <a:ext cx="0" cy="0"/>
          <a:chOff x="0" y="0"/>
          <a:chExt cx="0" cy="0"/>
        </a:xfrm>
      </p:grpSpPr>
      <p:sp>
        <p:nvSpPr>
          <p:cNvPr id="214" name="Google Shape;214;p7"/>
          <p:cNvSpPr/>
          <p:nvPr/>
        </p:nvSpPr>
        <p:spPr>
          <a:xfrm>
            <a:off x="446954" y="3182132"/>
            <a:ext cx="17394091" cy="5413845"/>
          </a:xfrm>
          <a:custGeom>
            <a:avLst/>
            <a:gdLst/>
            <a:ahLst/>
            <a:cxnLst/>
            <a:rect l="l" t="t" r="r" b="b"/>
            <a:pathLst>
              <a:path w="17394091" h="5413845" extrusionOk="0">
                <a:moveTo>
                  <a:pt x="0" y="0"/>
                </a:moveTo>
                <a:lnTo>
                  <a:pt x="17394092" y="0"/>
                </a:lnTo>
                <a:lnTo>
                  <a:pt x="17394092" y="5413844"/>
                </a:lnTo>
                <a:lnTo>
                  <a:pt x="0" y="541384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7"/>
          <p:cNvSpPr txBox="1"/>
          <p:nvPr/>
        </p:nvSpPr>
        <p:spPr>
          <a:xfrm>
            <a:off x="789042" y="657225"/>
            <a:ext cx="15063366" cy="90287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dirty="0">
                <a:solidFill>
                  <a:schemeClr val="accent4">
                    <a:lumMod val="75000"/>
                  </a:schemeClr>
                </a:solidFill>
                <a:latin typeface="Tahoma"/>
                <a:ea typeface="Tahoma"/>
                <a:cs typeface="Tahoma"/>
                <a:sym typeface="Tahoma"/>
              </a:rPr>
              <a:t>TÍCH HỢP DỮ LIỆU VÀO KHO (SSIS)</a:t>
            </a:r>
            <a:endParaRPr dirty="0">
              <a:solidFill>
                <a:schemeClr val="accent4">
                  <a:lumMod val="75000"/>
                </a:schemeClr>
              </a:solidFill>
            </a:endParaRPr>
          </a:p>
        </p:txBody>
      </p:sp>
      <p:sp>
        <p:nvSpPr>
          <p:cNvPr id="216" name="Google Shape;216;p7"/>
          <p:cNvSpPr txBox="1"/>
          <p:nvPr/>
        </p:nvSpPr>
        <p:spPr>
          <a:xfrm>
            <a:off x="4500364" y="2061396"/>
            <a:ext cx="9287272" cy="9239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a:solidFill>
                  <a:srgbClr val="000000"/>
                </a:solidFill>
                <a:latin typeface="Tahoma"/>
                <a:ea typeface="Tahoma"/>
                <a:cs typeface="Tahoma"/>
                <a:sym typeface="Tahoma"/>
              </a:rPr>
              <a:t>Tạo data flow task đổ các bảng DIM, FACT_RAW, DIM_HOUSE_RAW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220"/>
        <p:cNvGrpSpPr/>
        <p:nvPr/>
      </p:nvGrpSpPr>
      <p:grpSpPr>
        <a:xfrm>
          <a:off x="0" y="0"/>
          <a:ext cx="0" cy="0"/>
          <a:chOff x="0" y="0"/>
          <a:chExt cx="0" cy="0"/>
        </a:xfrm>
      </p:grpSpPr>
      <p:sp>
        <p:nvSpPr>
          <p:cNvPr id="221" name="Google Shape;221;p8"/>
          <p:cNvSpPr/>
          <p:nvPr/>
        </p:nvSpPr>
        <p:spPr>
          <a:xfrm>
            <a:off x="2106438" y="2144571"/>
            <a:ext cx="14075125" cy="7718617"/>
          </a:xfrm>
          <a:custGeom>
            <a:avLst/>
            <a:gdLst/>
            <a:ahLst/>
            <a:cxnLst/>
            <a:rect l="l" t="t" r="r" b="b"/>
            <a:pathLst>
              <a:path w="14075125" h="7718617" extrusionOk="0">
                <a:moveTo>
                  <a:pt x="0" y="0"/>
                </a:moveTo>
                <a:lnTo>
                  <a:pt x="14075124" y="0"/>
                </a:lnTo>
                <a:lnTo>
                  <a:pt x="14075124" y="7718617"/>
                </a:lnTo>
                <a:lnTo>
                  <a:pt x="0" y="771861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8"/>
          <p:cNvSpPr txBox="1"/>
          <p:nvPr/>
        </p:nvSpPr>
        <p:spPr>
          <a:xfrm>
            <a:off x="789042" y="657225"/>
            <a:ext cx="15063366" cy="90287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dirty="0">
                <a:solidFill>
                  <a:schemeClr val="accent4">
                    <a:lumMod val="75000"/>
                  </a:schemeClr>
                </a:solidFill>
                <a:latin typeface="Tahoma"/>
                <a:ea typeface="Tahoma"/>
                <a:cs typeface="Tahoma"/>
                <a:sym typeface="Tahoma"/>
              </a:rPr>
              <a:t>TÍCH HỢP DỮ LIỆU VÀO KHO (SSIS)</a:t>
            </a:r>
            <a:endParaRPr dirty="0">
              <a:solidFill>
                <a:schemeClr val="accent4">
                  <a:lumMod val="75000"/>
                </a:schemeClr>
              </a:solidFill>
            </a:endParaRPr>
          </a:p>
        </p:txBody>
      </p:sp>
      <p:sp>
        <p:nvSpPr>
          <p:cNvPr id="223" name="Google Shape;223;p8"/>
          <p:cNvSpPr txBox="1"/>
          <p:nvPr/>
        </p:nvSpPr>
        <p:spPr>
          <a:xfrm>
            <a:off x="4500364" y="1534248"/>
            <a:ext cx="9287272" cy="4667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a:solidFill>
                  <a:srgbClr val="000000"/>
                </a:solidFill>
                <a:latin typeface="Tahoma"/>
                <a:ea typeface="Tahoma"/>
                <a:cs typeface="Tahoma"/>
                <a:sym typeface="Tahoma"/>
              </a:rPr>
              <a:t>Tạo data flow task merge các bảng với nhau</a:t>
            </a:r>
            <a:endParaRPr sz="3000">
              <a:solidFill>
                <a:srgbClr val="000000"/>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EFF"/>
        </a:solidFill>
        <a:effectLst/>
      </p:bgPr>
    </p:bg>
    <p:spTree>
      <p:nvGrpSpPr>
        <p:cNvPr id="1" name="Shape 227"/>
        <p:cNvGrpSpPr/>
        <p:nvPr/>
      </p:nvGrpSpPr>
      <p:grpSpPr>
        <a:xfrm>
          <a:off x="0" y="0"/>
          <a:ext cx="0" cy="0"/>
          <a:chOff x="0" y="0"/>
          <a:chExt cx="0" cy="0"/>
        </a:xfrm>
      </p:grpSpPr>
      <p:sp>
        <p:nvSpPr>
          <p:cNvPr id="228" name="Google Shape;228;p9"/>
          <p:cNvSpPr/>
          <p:nvPr/>
        </p:nvSpPr>
        <p:spPr>
          <a:xfrm>
            <a:off x="11372743" y="5145925"/>
            <a:ext cx="392597" cy="392597"/>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A9F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9"/>
          <p:cNvSpPr/>
          <p:nvPr/>
        </p:nvSpPr>
        <p:spPr>
          <a:xfrm>
            <a:off x="11372743" y="3967857"/>
            <a:ext cx="392597" cy="392597"/>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A9F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9"/>
          <p:cNvSpPr/>
          <p:nvPr/>
        </p:nvSpPr>
        <p:spPr>
          <a:xfrm>
            <a:off x="11372743" y="7502061"/>
            <a:ext cx="392597" cy="392597"/>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9"/>
          <p:cNvSpPr/>
          <p:nvPr/>
        </p:nvSpPr>
        <p:spPr>
          <a:xfrm>
            <a:off x="11372743" y="6323993"/>
            <a:ext cx="392597" cy="392597"/>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9"/>
          <p:cNvSpPr/>
          <p:nvPr/>
        </p:nvSpPr>
        <p:spPr>
          <a:xfrm>
            <a:off x="11372743" y="8680129"/>
            <a:ext cx="392597" cy="392597"/>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9"/>
          <p:cNvSpPr/>
          <p:nvPr/>
        </p:nvSpPr>
        <p:spPr>
          <a:xfrm>
            <a:off x="474927" y="3004740"/>
            <a:ext cx="17338145" cy="6082274"/>
          </a:xfrm>
          <a:custGeom>
            <a:avLst/>
            <a:gdLst/>
            <a:ahLst/>
            <a:cxnLst/>
            <a:rect l="l" t="t" r="r" b="b"/>
            <a:pathLst>
              <a:path w="17338145" h="6082274" extrusionOk="0">
                <a:moveTo>
                  <a:pt x="0" y="0"/>
                </a:moveTo>
                <a:lnTo>
                  <a:pt x="17338144" y="0"/>
                </a:lnTo>
                <a:lnTo>
                  <a:pt x="17338144" y="6082274"/>
                </a:lnTo>
                <a:lnTo>
                  <a:pt x="0" y="608227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9"/>
          <p:cNvSpPr txBox="1"/>
          <p:nvPr/>
        </p:nvSpPr>
        <p:spPr>
          <a:xfrm>
            <a:off x="789042" y="657225"/>
            <a:ext cx="15063366" cy="902876"/>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889" b="1" dirty="0">
                <a:solidFill>
                  <a:schemeClr val="accent4">
                    <a:lumMod val="75000"/>
                  </a:schemeClr>
                </a:solidFill>
                <a:latin typeface="Tahoma"/>
                <a:ea typeface="Tahoma"/>
                <a:cs typeface="Tahoma"/>
                <a:sym typeface="Tahoma"/>
              </a:rPr>
              <a:t>TÍCH HỢP DỮ LIỆU VÀO KHO (SSIS)</a:t>
            </a:r>
            <a:endParaRPr dirty="0">
              <a:solidFill>
                <a:schemeClr val="accent4">
                  <a:lumMod val="75000"/>
                </a:schemeClr>
              </a:solidFill>
            </a:endParaRPr>
          </a:p>
        </p:txBody>
      </p:sp>
      <p:sp>
        <p:nvSpPr>
          <p:cNvPr id="235" name="Google Shape;235;p9"/>
          <p:cNvSpPr txBox="1"/>
          <p:nvPr/>
        </p:nvSpPr>
        <p:spPr>
          <a:xfrm>
            <a:off x="7121820" y="2171700"/>
            <a:ext cx="4044357" cy="581025"/>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789" dirty="0">
                <a:solidFill>
                  <a:srgbClr val="000000"/>
                </a:solidFill>
                <a:latin typeface="Tahoma"/>
                <a:ea typeface="Tahoma"/>
                <a:cs typeface="Tahoma"/>
                <a:sym typeface="Tahoma"/>
              </a:rPr>
              <a:t>Khi deploy </a:t>
            </a:r>
            <a:r>
              <a:rPr lang="en-US" sz="3789" dirty="0" err="1">
                <a:solidFill>
                  <a:srgbClr val="000000"/>
                </a:solidFill>
                <a:latin typeface="Tahoma"/>
                <a:ea typeface="Tahoma"/>
                <a:cs typeface="Tahoma"/>
                <a:sym typeface="Tahoma"/>
              </a:rPr>
              <a:t>dự</a:t>
            </a:r>
            <a:r>
              <a:rPr lang="en-US" sz="3789" dirty="0">
                <a:solidFill>
                  <a:srgbClr val="000000"/>
                </a:solidFill>
                <a:latin typeface="Tahoma"/>
                <a:ea typeface="Tahoma"/>
                <a:cs typeface="Tahoma"/>
                <a:sym typeface="Tahoma"/>
              </a:rPr>
              <a:t> </a:t>
            </a:r>
            <a:r>
              <a:rPr lang="en-US" sz="3789" dirty="0" err="1">
                <a:solidFill>
                  <a:srgbClr val="000000"/>
                </a:solidFill>
                <a:latin typeface="Tahoma"/>
                <a:ea typeface="Tahoma"/>
                <a:cs typeface="Tahoma"/>
                <a:sym typeface="Tahoma"/>
              </a:rPr>
              <a:t>án</a:t>
            </a:r>
            <a:endParaRPr sz="3789" dirty="0">
              <a:solidFill>
                <a:srgbClr val="000000"/>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1401</Words>
  <Application>Microsoft Office PowerPoint</Application>
  <PresentationFormat>Custom</PresentationFormat>
  <Paragraphs>116</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Times New Roman</vt:lpstr>
      <vt:lpstr>Calibri</vt:lpstr>
      <vt:lpstr>Arial</vt:lpstr>
      <vt:lpstr>Tahoma</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dc:creator>
  <cp:lastModifiedBy>Chế Duy Khang</cp:lastModifiedBy>
  <cp:revision>2</cp:revision>
  <dcterms:created xsi:type="dcterms:W3CDTF">2006-08-16T00:00:00Z</dcterms:created>
  <dcterms:modified xsi:type="dcterms:W3CDTF">2024-09-12T03:45:45Z</dcterms:modified>
</cp:coreProperties>
</file>